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33"/>
  </p:notesMasterIdLst>
  <p:handoutMasterIdLst>
    <p:handoutMasterId r:id="rId34"/>
  </p:handoutMasterIdLst>
  <p:sldIdLst>
    <p:sldId id="256" r:id="rId2"/>
    <p:sldId id="1862" r:id="rId3"/>
    <p:sldId id="1814" r:id="rId4"/>
    <p:sldId id="1863" r:id="rId5"/>
    <p:sldId id="1865" r:id="rId6"/>
    <p:sldId id="1866" r:id="rId7"/>
    <p:sldId id="1867" r:id="rId8"/>
    <p:sldId id="1874" r:id="rId9"/>
    <p:sldId id="1868" r:id="rId10"/>
    <p:sldId id="1869" r:id="rId11"/>
    <p:sldId id="1871" r:id="rId12"/>
    <p:sldId id="1872" r:id="rId13"/>
    <p:sldId id="1873" r:id="rId14"/>
    <p:sldId id="1870" r:id="rId15"/>
    <p:sldId id="1864" r:id="rId16"/>
    <p:sldId id="1894" r:id="rId17"/>
    <p:sldId id="1875" r:id="rId18"/>
    <p:sldId id="1876" r:id="rId19"/>
    <p:sldId id="1877" r:id="rId20"/>
    <p:sldId id="1878" r:id="rId21"/>
    <p:sldId id="1879" r:id="rId22"/>
    <p:sldId id="1880" r:id="rId23"/>
    <p:sldId id="1885" r:id="rId24"/>
    <p:sldId id="1886" r:id="rId25"/>
    <p:sldId id="1887" r:id="rId26"/>
    <p:sldId id="1882" r:id="rId27"/>
    <p:sldId id="1888" r:id="rId28"/>
    <p:sldId id="1889" r:id="rId29"/>
    <p:sldId id="1891" r:id="rId30"/>
    <p:sldId id="1892" r:id="rId31"/>
    <p:sldId id="1893"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bold" panose="020B0706030804020204" pitchFamily="34" charset="0"/>
      <p:regular r:id="rId43"/>
      <p:bold r:id="rId44"/>
      <p:italic r:id="rId45"/>
      <p:boldItalic r:id="rId46"/>
    </p:embeddedFont>
    <p:embeddedFont>
      <p:font typeface="Open Sans Light" panose="020B0306030504020204"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862"/>
            <p14:sldId id="1814"/>
            <p14:sldId id="1863"/>
            <p14:sldId id="1865"/>
            <p14:sldId id="1866"/>
            <p14:sldId id="1867"/>
            <p14:sldId id="1874"/>
            <p14:sldId id="1868"/>
            <p14:sldId id="1869"/>
            <p14:sldId id="1871"/>
            <p14:sldId id="1872"/>
            <p14:sldId id="1873"/>
            <p14:sldId id="1870"/>
            <p14:sldId id="1864"/>
            <p14:sldId id="1894"/>
            <p14:sldId id="1875"/>
            <p14:sldId id="1876"/>
            <p14:sldId id="1877"/>
            <p14:sldId id="1878"/>
            <p14:sldId id="1879"/>
            <p14:sldId id="1880"/>
            <p14:sldId id="1885"/>
            <p14:sldId id="1886"/>
            <p14:sldId id="1887"/>
            <p14:sldId id="1882"/>
            <p14:sldId id="1888"/>
            <p14:sldId id="1889"/>
            <p14:sldId id="1891"/>
            <p14:sldId id="1892"/>
            <p14:sldId id="1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Sarah Nicole" initials="SSN" lastIdx="5" clrIdx="0">
    <p:extLst>
      <p:ext uri="{19B8F6BF-5375-455C-9EA6-DF929625EA0E}">
        <p15:presenceInfo xmlns:p15="http://schemas.microsoft.com/office/powerpoint/2012/main" userId="S::snscott@sandia.gov::54896aa5-e1a9-4d47-b7f4-07892d7ea3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DD"/>
    <a:srgbClr val="00ACD5"/>
    <a:srgbClr val="339A2E"/>
    <a:srgbClr val="1A315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327" autoAdjust="0"/>
  </p:normalViewPr>
  <p:slideViewPr>
    <p:cSldViewPr snapToGrid="0" showGuides="1">
      <p:cViewPr varScale="1">
        <p:scale>
          <a:sx n="109" d="100"/>
          <a:sy n="109" d="100"/>
        </p:scale>
        <p:origin x="216" y="496"/>
      </p:cViewPr>
      <p:guideLst/>
    </p:cSldViewPr>
  </p:slideViewPr>
  <p:notesTextViewPr>
    <p:cViewPr>
      <p:scale>
        <a:sx n="85" d="100"/>
        <a:sy n="85" d="100"/>
      </p:scale>
      <p:origin x="0" y="0"/>
    </p:cViewPr>
  </p:notesTextViewPr>
  <p:sorterViewPr>
    <p:cViewPr>
      <p:scale>
        <a:sx n="1" d="1"/>
        <a:sy n="1" d="1"/>
      </p:scale>
      <p:origin x="0" y="0"/>
    </p:cViewPr>
  </p:sorter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4/25/23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dirty="0">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4/25/23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dirty="0"/>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as.nasa.gov/SC17"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3</a:t>
            </a:fld>
            <a:endParaRPr lang="en-US" dirty="0"/>
          </a:p>
        </p:txBody>
      </p:sp>
    </p:spTree>
    <p:extLst>
      <p:ext uri="{BB962C8B-B14F-4D97-AF65-F5344CB8AC3E}">
        <p14:creationId xmlns:p14="http://schemas.microsoft.com/office/powerpoint/2010/main" val="309193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aircraft efficiency has improved over the years, noise continues to be a problem for existing aircraft and will likely be a concern for next-generation designs. During landing, when the engines are operating at reduced power, noise from the airframe, including landing gear, can be equal to or greater than the engine noise. This visualization, from a collaboration between NASA and Boeing about airframe noise prediction, shows the simulated air flow field around the nose landing gear of a Boeing 777, representing the complex unsteady flow generated by the gear components. The visualization is colored by speed, from slower green to faster red air velocities. A strong vortex appears coming off the edge of the landing gear doors. Simulations run on NASA supercomputers at Ames allow researchers to better understand the changes in flow behavior that contribute to airframe noise.</a:t>
            </a:r>
          </a:p>
          <a:p>
            <a:r>
              <a:rPr lang="en-US" dirty="0"/>
              <a:t>Related: NASA is showcasing 35 of the agency’s exciting computational achievements at SC17, the international supercomputing conference, Nov. 13-16, 2016, in Denver, Colorado. To view the featured demonstrations, visit: </a:t>
            </a:r>
            <a:r>
              <a:rPr lang="en-US" dirty="0">
                <a:hlinkClick r:id="rId3"/>
              </a:rPr>
              <a:t>https://nas.nasa.gov/SC17</a:t>
            </a:r>
            <a:r>
              <a:rPr lang="en-US" dirty="0"/>
              <a:t>.</a:t>
            </a:r>
          </a:p>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pPr/>
              <a:t>6</a:t>
            </a:fld>
            <a:endParaRPr lang="en-US" dirty="0"/>
          </a:p>
        </p:txBody>
      </p:sp>
    </p:spTree>
    <p:extLst>
      <p:ext uri="{BB962C8B-B14F-4D97-AF65-F5344CB8AC3E}">
        <p14:creationId xmlns:p14="http://schemas.microsoft.com/office/powerpoint/2010/main" val="156549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energy.gov/downloads/doe-public-access-pla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4710777" cy="307777"/>
          </a:xfrm>
          <a:prstGeom prst="rect">
            <a:avLst/>
          </a:prstGeom>
          <a:noFill/>
        </p:spPr>
        <p:txBody>
          <a:bodyPr wrap="none" rtlCol="0">
            <a:spAutoFit/>
          </a:bodyPr>
          <a:lstStyle/>
          <a:p>
            <a:r>
              <a:rPr lang="en-US" sz="1400" spc="150"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4650056" y="5465549"/>
            <a:ext cx="7491081" cy="762516"/>
          </a:xfrm>
          <a:prstGeom prst="rect">
            <a:avLst/>
          </a:prstGeom>
          <a:noFill/>
        </p:spPr>
        <p:txBody>
          <a:bodyPr wrap="square" rtlCol="0">
            <a:spAutoFit/>
          </a:bodyPr>
          <a:lstStyle/>
          <a:p>
            <a:pPr algn="just">
              <a:lnSpc>
                <a:spcPct val="110000"/>
              </a:lnSpc>
            </a:pPr>
            <a:r>
              <a:rPr lang="en-US" sz="800" b="0" i="1" u="none" strike="noStrike" dirty="0">
                <a:solidFill>
                  <a:srgbClr val="000000"/>
                </a:solidFill>
                <a:effectLst/>
                <a:latin typeface="Calibri" panose="020F0502020204030204" pitchFamily="34" charset="0"/>
              </a:rPr>
              <a:t>This presentation has been authored by an employee of National Technology &amp; Engineering Solutions of Sandia, LLC under Contract No. DE-NA0003525 with the U.S. Department of Energy (DOE). The employee owns all right, title and interest in and to the presentation and is solely responsible for its contents. The United States Government retains and the publisher, by accepting the article for publication, acknowledges that the United States Government retains a non-exclusive, paid-up, irrevocable, world-wide license to publish or reproduce the published form of this article or allow others to do so, for United States Government purposes. The DOE will provide public access to these results of federally sponsored research in accordance with the DOE Public Access Plan </a:t>
            </a:r>
            <a:r>
              <a:rPr lang="en-US" sz="800" b="0" i="1" u="sng" strike="noStrike" dirty="0">
                <a:solidFill>
                  <a:srgbClr val="0563C1"/>
                </a:solidFill>
                <a:effectLst/>
                <a:latin typeface="Calibri" panose="020F0502020204030204" pitchFamily="34" charset="0"/>
                <a:hlinkClick r:id="rId4" tooltip="https://www.energy.gov/downloads/doe-public-access-plan"/>
              </a:rPr>
              <a:t>https://www.energy.gov/downloads/doe-public-access-plan</a:t>
            </a:r>
            <a:r>
              <a:rPr lang="en-US" sz="800" b="0" i="1" u="none" strike="noStrike" dirty="0">
                <a:solidFill>
                  <a:srgbClr val="000000"/>
                </a:solidFill>
                <a:effectLst/>
                <a:latin typeface="Calibri" panose="020F0502020204030204" pitchFamily="34" charset="0"/>
              </a:rPr>
              <a:t>.</a:t>
            </a:r>
            <a:endParaRPr lang="en-US" sz="800"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1809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dirty="0"/>
              <a:t>CLICK TO ADD TITLE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387136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79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DOUBLE CONTENT - CLICK TO ADD TITLE</a:t>
            </a:r>
          </a:p>
        </p:txBody>
      </p:sp>
      <p:sp>
        <p:nvSpPr>
          <p:cNvPr id="3" name="Content Placeholder 2"/>
          <p:cNvSpPr>
            <a:spLocks noGrp="1"/>
          </p:cNvSpPr>
          <p:nvPr>
            <p:ph idx="1" hasCustomPrompt="1"/>
          </p:nvPr>
        </p:nvSpPr>
        <p:spPr>
          <a:xfrm>
            <a:off x="647700" y="1409701"/>
            <a:ext cx="5212412"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5">
            <a:extLst>
              <a:ext uri="{FF2B5EF4-FFF2-40B4-BE49-F238E27FC236}">
                <a16:creationId xmlns:a16="http://schemas.microsoft.com/office/drawing/2014/main" id="{1CF5FC13-FF8A-8C4E-BA9B-B1FED8AA82E4}"/>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4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B71B262-AC2E-494D-B366-04431A29FCBF}"/>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0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0200" y="261257"/>
            <a:ext cx="10096500" cy="774779"/>
          </a:xfrm>
          <a:prstGeom prst="rect">
            <a:avLst/>
          </a:prstGeom>
        </p:spPr>
        <p:txBody>
          <a:bodyPr vert="horz" lIns="0" tIns="0" rIns="0" bIns="0" rtlCol="0" anchor="ctr">
            <a:normAutofit/>
          </a:bodyPr>
          <a:lstStyle/>
          <a:p>
            <a:r>
              <a:rPr lang="en-US" dirty="0"/>
              <a:t>CLICK TO EDIT MASTER TITLE STYLE</a:t>
            </a:r>
          </a:p>
        </p:txBody>
      </p:sp>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654222" y="1429233"/>
            <a:ext cx="11042478" cy="459056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7C06173-326E-C842-95A0-26D69A4B9AF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b="0" i="0">
                <a:solidFill>
                  <a:srgbClr val="FFFFFF"/>
                </a:solidFill>
                <a:latin typeface="Open Sans" panose="020B0606030504020204"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52" r:id="rId1"/>
    <p:sldLayoutId id="2147483733" r:id="rId2"/>
    <p:sldLayoutId id="2147483758" r:id="rId3"/>
    <p:sldLayoutId id="2147483763" r:id="rId4"/>
    <p:sldLayoutId id="2147483760" r:id="rId5"/>
    <p:sldLayoutId id="2147483761" r:id="rId6"/>
    <p:sldLayoutId id="214748376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nalu.readthedocs.io/en/latest/source/theory/index.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NaluCFD/Nalu"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e.surrey.ac.uk/Teaching/Unix/"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svg"/><Relationship Id="rId39" Type="http://schemas.openxmlformats.org/officeDocument/2006/relationships/image" Target="../media/image43.tiff"/><Relationship Id="rId21" Type="http://schemas.openxmlformats.org/officeDocument/2006/relationships/image" Target="../media/image25.PNG"/><Relationship Id="rId34" Type="http://schemas.openxmlformats.org/officeDocument/2006/relationships/image" Target="../media/image38.png"/><Relationship Id="rId42" Type="http://schemas.openxmlformats.org/officeDocument/2006/relationships/image" Target="../media/image46.png"/><Relationship Id="rId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41"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sv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tiff"/><Relationship Id="rId40" Type="http://schemas.openxmlformats.org/officeDocument/2006/relationships/image" Target="../media/image44.pn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jp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jpg"/><Relationship Id="rId43" Type="http://schemas.openxmlformats.org/officeDocument/2006/relationships/image" Target="../media/image47.png"/><Relationship Id="rId8" Type="http://schemas.openxmlformats.org/officeDocument/2006/relationships/image" Target="../media/image12.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png"/><Relationship Id="rId33" Type="http://schemas.openxmlformats.org/officeDocument/2006/relationships/image" Target="../media/image37.emf"/><Relationship Id="rId38" Type="http://schemas.openxmlformats.org/officeDocument/2006/relationships/image" Target="../media/image42.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hyperlink" Target="mailto:markben@stanford.edu" TargetMode="External"/><Relationship Id="rId2" Type="http://schemas.openxmlformats.org/officeDocument/2006/relationships/hyperlink" Target="mailto:spdomin@stanford.edu" TargetMode="External"/><Relationship Id="rId1" Type="http://schemas.openxmlformats.org/officeDocument/2006/relationships/slideLayout" Target="../slideLayouts/slideLayout4.xml"/><Relationship Id="rId4" Type="http://schemas.openxmlformats.org/officeDocument/2006/relationships/hyperlink" Target="mailto:stevejones@stanford.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23EA49-B5D0-1541-8EC1-3C4BE870D2BF}"/>
              </a:ext>
            </a:extLst>
          </p:cNvPr>
          <p:cNvSpPr>
            <a:spLocks noGrp="1"/>
          </p:cNvSpPr>
          <p:nvPr>
            <p:ph type="ctrTitle"/>
          </p:nvPr>
        </p:nvSpPr>
        <p:spPr>
          <a:xfrm>
            <a:off x="990600" y="1575114"/>
            <a:ext cx="8873836" cy="1853885"/>
          </a:xfrm>
        </p:spPr>
        <p:txBody>
          <a:bodyPr>
            <a:normAutofit/>
          </a:bodyPr>
          <a:lstStyle/>
          <a:p>
            <a:r>
              <a:rPr lang="en-US" sz="3000" dirty="0"/>
              <a:t>ME469: Course Objectives</a:t>
            </a:r>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latin typeface="Open Sans" panose="020B0606030504020204" pitchFamily="34" charset="0"/>
            </a:endParaRPr>
          </a:p>
        </p:txBody>
      </p:sp>
      <p:sp>
        <p:nvSpPr>
          <p:cNvPr id="6" name="Subtitle 7">
            <a:extLst>
              <a:ext uri="{FF2B5EF4-FFF2-40B4-BE49-F238E27FC236}">
                <a16:creationId xmlns:a16="http://schemas.microsoft.com/office/drawing/2014/main" id="{0CDCAA58-6449-CBF2-366F-08ED9D5171DB}"/>
              </a:ext>
            </a:extLst>
          </p:cNvPr>
          <p:cNvSpPr>
            <a:spLocks noGrp="1"/>
          </p:cNvSpPr>
          <p:nvPr>
            <p:ph type="subTitle" idx="1"/>
          </p:nvPr>
        </p:nvSpPr>
        <p:spPr>
          <a:xfrm>
            <a:off x="990599" y="3719997"/>
            <a:ext cx="6300850" cy="667120"/>
          </a:xfrm>
        </p:spPr>
        <p:txBody>
          <a:bodyPr/>
          <a:lstStyle/>
          <a:p>
            <a:r>
              <a:rPr lang="en-US" dirty="0"/>
              <a:t>Stefan P. Domino</a:t>
            </a:r>
            <a:r>
              <a:rPr lang="en-US" baseline="30000" dirty="0"/>
              <a:t>1,2</a:t>
            </a:r>
            <a:r>
              <a:rPr lang="en-US" dirty="0"/>
              <a:t> </a:t>
            </a:r>
          </a:p>
          <a:p>
            <a:r>
              <a:rPr lang="en-US" sz="1100" baseline="30000" dirty="0"/>
              <a:t>1</a:t>
            </a:r>
            <a:r>
              <a:rPr lang="en-US" sz="1100" dirty="0"/>
              <a:t> Computational Thermal and Fluid Mechanics, Sandia National Laboratories</a:t>
            </a:r>
          </a:p>
          <a:p>
            <a:r>
              <a:rPr lang="en-US" sz="1100" baseline="30000" dirty="0"/>
              <a:t>2 </a:t>
            </a:r>
            <a:r>
              <a:rPr lang="en-US" sz="1100" dirty="0"/>
              <a:t>Institute for Computational and Mathematical Engineering, Stanford</a:t>
            </a:r>
          </a:p>
        </p:txBody>
      </p:sp>
      <p:sp>
        <p:nvSpPr>
          <p:cNvPr id="9" name="Text Placeholder 10">
            <a:extLst>
              <a:ext uri="{FF2B5EF4-FFF2-40B4-BE49-F238E27FC236}">
                <a16:creationId xmlns:a16="http://schemas.microsoft.com/office/drawing/2014/main" id="{F4EBD037-1C53-3EED-E7CC-D39EC221E301}"/>
              </a:ext>
            </a:extLst>
          </p:cNvPr>
          <p:cNvSpPr txBox="1">
            <a:spLocks/>
          </p:cNvSpPr>
          <p:nvPr/>
        </p:nvSpPr>
        <p:spPr>
          <a:xfrm>
            <a:off x="990600" y="4509920"/>
            <a:ext cx="5243146" cy="66712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FontTx/>
              <a:buNone/>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2EEBA8A3-0CE5-37E5-4BE4-C59032C4EC6F}"/>
              </a:ext>
            </a:extLst>
          </p:cNvPr>
          <p:cNvSpPr txBox="1"/>
          <p:nvPr/>
        </p:nvSpPr>
        <p:spPr>
          <a:xfrm>
            <a:off x="2062976" y="6501161"/>
            <a:ext cx="0" cy="0"/>
          </a:xfrm>
          <a:prstGeom prst="rect">
            <a:avLst/>
          </a:prstGeom>
        </p:spPr>
        <p:txBody>
          <a:bodyPr vert="horz" wrap="none" lIns="91440" tIns="45720" rIns="91440" bIns="45720" rtlCol="0">
            <a:noAutofit/>
          </a:bodyPr>
          <a:lstStyle/>
          <a:p>
            <a:pPr algn="l"/>
            <a:r>
              <a:rPr lang="de-DE" sz="1200" dirty="0">
                <a:solidFill>
                  <a:schemeClr val="bg2"/>
                </a:solidFill>
              </a:rPr>
              <a:t>SAND2018-4536 PE</a:t>
            </a:r>
            <a:endParaRPr lang="en-US" sz="14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Material</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10</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In-class Supplied Material</a:t>
            </a:r>
          </a:p>
          <a:p>
            <a:pPr marL="342900" indent="-342900">
              <a:buFont typeface="Arial" panose="020B0604020202020204" pitchFamily="34" charset="0"/>
              <a:buChar char="•"/>
            </a:pPr>
            <a:r>
              <a:rPr lang="en-US" dirty="0">
                <a:solidFill>
                  <a:schemeClr val="tx1"/>
                </a:solidFill>
                <a:effectLst/>
              </a:rPr>
              <a:t>Slides and tutorials will be posted to Canvas (generally, post-lecture)</a:t>
            </a:r>
          </a:p>
          <a:p>
            <a:pPr marL="342900" indent="-342900">
              <a:buFont typeface="Arial" panose="020B0604020202020204" pitchFamily="34" charset="0"/>
              <a:buChar char="•"/>
            </a:pPr>
            <a:r>
              <a:rPr lang="en-US" dirty="0">
                <a:solidFill>
                  <a:schemeClr val="tx1"/>
                </a:solidFill>
              </a:rPr>
              <a:t>A </a:t>
            </a:r>
            <a:r>
              <a:rPr lang="en-US" dirty="0">
                <a:solidFill>
                  <a:schemeClr val="tx1"/>
                </a:solidFill>
                <a:effectLst/>
              </a:rPr>
              <a:t>new course reader, in partnership with Professor Gianluca </a:t>
            </a:r>
            <a:r>
              <a:rPr lang="en-US" dirty="0" err="1">
                <a:solidFill>
                  <a:schemeClr val="tx1"/>
                </a:solidFill>
                <a:effectLst/>
              </a:rPr>
              <a:t>Iaccarino</a:t>
            </a:r>
            <a:r>
              <a:rPr lang="en-US" dirty="0">
                <a:solidFill>
                  <a:schemeClr val="tx1"/>
                </a:solidFill>
                <a:effectLst/>
              </a:rPr>
              <a:t>, will serve as a supplement to the lecture notes and will be posted to Canvas</a:t>
            </a:r>
          </a:p>
          <a:p>
            <a:pPr marL="342900" indent="-342900">
              <a:buFont typeface="Arial" panose="020B0604020202020204" pitchFamily="34" charset="0"/>
              <a:buChar char="•"/>
            </a:pPr>
            <a:r>
              <a:rPr lang="en-US" dirty="0" err="1">
                <a:solidFill>
                  <a:schemeClr val="tx1"/>
                </a:solidFill>
                <a:effectLst/>
              </a:rPr>
              <a:t>Nalu</a:t>
            </a:r>
            <a:r>
              <a:rPr lang="en-US" dirty="0">
                <a:solidFill>
                  <a:schemeClr val="tx1"/>
                </a:solidFill>
                <a:effectLst/>
              </a:rPr>
              <a:t>: Open source software documentation </a:t>
            </a:r>
          </a:p>
          <a:p>
            <a:pPr marL="726948" lvl="1" indent="-342900">
              <a:buFont typeface="Arial" panose="020B0604020202020204" pitchFamily="34" charset="0"/>
              <a:buChar char="•"/>
            </a:pPr>
            <a:r>
              <a:rPr lang="en-US" dirty="0">
                <a:solidFill>
                  <a:schemeClr val="tx1"/>
                </a:solidFill>
                <a:effectLst/>
                <a:hlinkClick r:id="rId2"/>
              </a:rPr>
              <a:t>https://nalu.readthedocs.io/en/latest/source/theory/index.html</a:t>
            </a:r>
            <a:r>
              <a:rPr lang="en-US" dirty="0">
                <a:solidFill>
                  <a:schemeClr val="tx1"/>
                </a:solidFill>
                <a:effectLst/>
              </a:rPr>
              <a:t> </a:t>
            </a:r>
          </a:p>
          <a:p>
            <a:r>
              <a:rPr lang="en-US" u="sng" dirty="0">
                <a:solidFill>
                  <a:schemeClr val="tx1"/>
                </a:solidFill>
                <a:effectLst/>
              </a:rPr>
              <a:t>Optional Textbook(s) </a:t>
            </a:r>
          </a:p>
          <a:p>
            <a:pPr marL="342900" indent="-342900">
              <a:buFont typeface="Arial" panose="020B0604020202020204" pitchFamily="34" charset="0"/>
              <a:buChar char="•"/>
            </a:pPr>
            <a:r>
              <a:rPr lang="en-US" dirty="0">
                <a:solidFill>
                  <a:schemeClr val="tx1"/>
                </a:solidFill>
                <a:effectLst/>
              </a:rPr>
              <a:t>J. </a:t>
            </a:r>
            <a:r>
              <a:rPr lang="en-US" dirty="0" err="1">
                <a:solidFill>
                  <a:schemeClr val="tx1"/>
                </a:solidFill>
                <a:effectLst/>
              </a:rPr>
              <a:t>Ferziger</a:t>
            </a:r>
            <a:r>
              <a:rPr lang="en-US" dirty="0">
                <a:solidFill>
                  <a:schemeClr val="tx1"/>
                </a:solidFill>
                <a:effectLst/>
              </a:rPr>
              <a:t>, M. </a:t>
            </a:r>
            <a:r>
              <a:rPr lang="en-US" dirty="0" err="1">
                <a:solidFill>
                  <a:schemeClr val="tx1"/>
                </a:solidFill>
                <a:effectLst/>
              </a:rPr>
              <a:t>Peric</a:t>
            </a:r>
            <a:r>
              <a:rPr lang="en-US" dirty="0">
                <a:solidFill>
                  <a:schemeClr val="tx1"/>
                </a:solidFill>
                <a:effectLst/>
              </a:rPr>
              <a:t>: </a:t>
            </a:r>
            <a:r>
              <a:rPr lang="en-US" i="1" dirty="0">
                <a:solidFill>
                  <a:schemeClr val="tx1"/>
                </a:solidFill>
                <a:effectLst/>
              </a:rPr>
              <a:t>Computational Methods for Fluid Dynamic</a:t>
            </a:r>
            <a:r>
              <a:rPr lang="en-US" dirty="0">
                <a:solidFill>
                  <a:schemeClr val="tx1"/>
                </a:solidFill>
                <a:effectLst/>
              </a:rPr>
              <a:t>, Springer</a:t>
            </a:r>
          </a:p>
          <a:p>
            <a:pPr marL="342900" indent="-342900">
              <a:buFont typeface="Arial" panose="020B0604020202020204" pitchFamily="34" charset="0"/>
              <a:buChar char="•"/>
            </a:pPr>
            <a:r>
              <a:rPr lang="en-US" dirty="0">
                <a:solidFill>
                  <a:schemeClr val="tx1"/>
                </a:solidFill>
                <a:effectLst/>
              </a:rPr>
              <a:t>H. Versteeg, W. </a:t>
            </a:r>
            <a:r>
              <a:rPr lang="en-US" dirty="0" err="1">
                <a:solidFill>
                  <a:schemeClr val="tx1"/>
                </a:solidFill>
                <a:effectLst/>
              </a:rPr>
              <a:t>Malalasekra</a:t>
            </a:r>
            <a:r>
              <a:rPr lang="en-US" dirty="0">
                <a:solidFill>
                  <a:schemeClr val="tx1"/>
                </a:solidFill>
                <a:effectLst/>
              </a:rPr>
              <a:t>: </a:t>
            </a:r>
            <a:r>
              <a:rPr lang="en-US" i="1" dirty="0">
                <a:solidFill>
                  <a:schemeClr val="tx1"/>
                </a:solidFill>
                <a:effectLst/>
              </a:rPr>
              <a:t>An Introduction to Computational Fluid Dynamics: The Finite Volume Method</a:t>
            </a:r>
            <a:r>
              <a:rPr lang="en-US" dirty="0">
                <a:solidFill>
                  <a:schemeClr val="tx1"/>
                </a:solidFill>
                <a:effectLst/>
              </a:rPr>
              <a:t>, Prentice Hall </a:t>
            </a:r>
          </a:p>
          <a:p>
            <a:pPr marL="342900" indent="-342900">
              <a:buFont typeface="Arial" panose="020B0604020202020204" pitchFamily="34" charset="0"/>
              <a:buChar char="•"/>
            </a:pPr>
            <a:r>
              <a:rPr lang="en-US" dirty="0">
                <a:solidFill>
                  <a:schemeClr val="tx1"/>
                </a:solidFill>
                <a:effectLst/>
              </a:rPr>
              <a:t>C. Hirsch: </a:t>
            </a:r>
            <a:r>
              <a:rPr lang="en-US" i="1" dirty="0">
                <a:solidFill>
                  <a:schemeClr val="tx1"/>
                </a:solidFill>
                <a:effectLst/>
              </a:rPr>
              <a:t>Numerical Computations of Internal and External Flows</a:t>
            </a:r>
            <a:r>
              <a:rPr lang="en-US" dirty="0">
                <a:solidFill>
                  <a:schemeClr val="tx1"/>
                </a:solidFill>
                <a:effectLst/>
              </a:rPr>
              <a:t>, Butterworth-Heinemann</a:t>
            </a:r>
          </a:p>
          <a:p>
            <a:pPr marL="342900" indent="-342900">
              <a:buFont typeface="Arial" panose="020B0604020202020204" pitchFamily="34" charset="0"/>
              <a:buChar char="•"/>
            </a:pPr>
            <a:r>
              <a:rPr lang="en-US" dirty="0">
                <a:solidFill>
                  <a:schemeClr val="tx1"/>
                </a:solidFill>
              </a:rPr>
              <a:t>R. Moser: </a:t>
            </a:r>
            <a:r>
              <a:rPr lang="en-US" i="1" dirty="0">
                <a:solidFill>
                  <a:schemeClr val="tx1"/>
                </a:solidFill>
              </a:rPr>
              <a:t>Numerical Methods in Turbulence Simulation</a:t>
            </a:r>
            <a:r>
              <a:rPr lang="en-US" dirty="0">
                <a:solidFill>
                  <a:schemeClr val="tx1"/>
                </a:solidFill>
              </a:rPr>
              <a:t>, Elsevier</a:t>
            </a:r>
          </a:p>
          <a:p>
            <a:pPr marL="726948" lvl="1" indent="-342900">
              <a:buFont typeface="Arial" panose="020B0604020202020204" pitchFamily="34" charset="0"/>
              <a:buChar char="•"/>
            </a:pPr>
            <a:r>
              <a:rPr lang="en-US" dirty="0">
                <a:solidFill>
                  <a:schemeClr val="tx1"/>
                </a:solidFill>
              </a:rPr>
              <a:t>Chapter 7, “Unstructured finite volume approaches for turbulence”, Domino, will be distributed in class</a:t>
            </a:r>
            <a:endParaRPr lang="en-US" dirty="0"/>
          </a:p>
        </p:txBody>
      </p:sp>
    </p:spTree>
    <p:extLst>
      <p:ext uri="{BB962C8B-B14F-4D97-AF65-F5344CB8AC3E}">
        <p14:creationId xmlns:p14="http://schemas.microsoft.com/office/powerpoint/2010/main" val="3978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dirty="0"/>
              <a:t>Computational Simulations Tools Exercised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11</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dirty="0"/>
              <a:t>We plan on using the open-source </a:t>
            </a:r>
            <a:r>
              <a:rPr lang="en-US" dirty="0" err="1"/>
              <a:t>Nalu</a:t>
            </a:r>
            <a:r>
              <a:rPr lang="en-US" dirty="0"/>
              <a:t> code base that has already been installed on the </a:t>
            </a:r>
            <a:r>
              <a:rPr lang="en-US" dirty="0">
                <a:effectLst/>
              </a:rPr>
              <a:t>dedicated mini-cluster: me469-cluster.stanford.edu</a:t>
            </a:r>
          </a:p>
          <a:p>
            <a:pPr marL="342900" indent="-342900">
              <a:buFont typeface="Arial" panose="020B0604020202020204" pitchFamily="34" charset="0"/>
              <a:buChar char="•"/>
            </a:pPr>
            <a:r>
              <a:rPr lang="en-US" dirty="0"/>
              <a:t>Y</a:t>
            </a:r>
            <a:r>
              <a:rPr lang="en-US" dirty="0">
                <a:effectLst/>
              </a:rPr>
              <a:t>ou will receive an invitation to join (SUID) </a:t>
            </a:r>
          </a:p>
          <a:p>
            <a:pPr marL="342900" indent="-342900">
              <a:buFont typeface="Arial" panose="020B0604020202020204" pitchFamily="34" charset="0"/>
              <a:buChar char="•"/>
            </a:pPr>
            <a:r>
              <a:rPr lang="en-US" dirty="0"/>
              <a:t>We are also working to provide </a:t>
            </a:r>
            <a:r>
              <a:rPr lang="en-US" dirty="0" err="1"/>
              <a:t>linux</a:t>
            </a:r>
            <a:r>
              <a:rPr lang="en-US" dirty="0"/>
              <a:t>-based laptops with a </a:t>
            </a:r>
            <a:r>
              <a:rPr lang="en-US" dirty="0" err="1"/>
              <a:t>Nalu</a:t>
            </a:r>
            <a:r>
              <a:rPr lang="en-US" dirty="0"/>
              <a:t> installation to facilitate our laboratory sessions on Fridays (one laptop per 2-3 students)</a:t>
            </a:r>
            <a:endParaRPr lang="en-US" dirty="0">
              <a:effectLst/>
            </a:endParaRPr>
          </a:p>
          <a:p>
            <a:r>
              <a:rPr lang="en-US" u="sng" dirty="0">
                <a:effectLst/>
              </a:rPr>
              <a:t>Visualization</a:t>
            </a:r>
            <a:r>
              <a:rPr lang="en-US" dirty="0">
                <a:effectLst/>
              </a:rPr>
              <a:t>: </a:t>
            </a:r>
            <a:r>
              <a:rPr lang="en-US" dirty="0" err="1">
                <a:effectLst/>
              </a:rPr>
              <a:t>Paraview</a:t>
            </a:r>
            <a:r>
              <a:rPr lang="en-US" dirty="0">
                <a:effectLst/>
              </a:rPr>
              <a:t> (open source)</a:t>
            </a:r>
          </a:p>
          <a:p>
            <a:r>
              <a:rPr lang="en-US" u="sng" dirty="0">
                <a:effectLst/>
              </a:rPr>
              <a:t>Grid Generation</a:t>
            </a:r>
            <a:r>
              <a:rPr lang="en-US" dirty="0">
                <a:effectLst/>
              </a:rPr>
              <a:t>: We have created all of the meshes that you will need for this class. If you have ideas on specific problems that you would like to run, which are tractable given the cluster resources, let us know</a:t>
            </a:r>
          </a:p>
          <a:p>
            <a:pPr marL="342900" indent="-342900">
              <a:buFont typeface="Arial" panose="020B0604020202020204" pitchFamily="34" charset="0"/>
              <a:buChar char="•"/>
            </a:pPr>
            <a:r>
              <a:rPr lang="en-US" dirty="0"/>
              <a:t>If you are familiar with another simulation tool, this code base can also be incorporated in the course</a:t>
            </a:r>
          </a:p>
          <a:p>
            <a:pPr marL="342900" indent="-342900">
              <a:buFont typeface="Arial" panose="020B0604020202020204" pitchFamily="34" charset="0"/>
              <a:buChar char="•"/>
            </a:pPr>
            <a:r>
              <a:rPr lang="en-US" dirty="0">
                <a:effectLst/>
              </a:rPr>
              <a:t>The objective is not to learn </a:t>
            </a:r>
            <a:r>
              <a:rPr lang="en-US" dirty="0" err="1">
                <a:effectLst/>
              </a:rPr>
              <a:t>Nalu</a:t>
            </a:r>
            <a:r>
              <a:rPr lang="en-US" dirty="0">
                <a:effectLst/>
              </a:rPr>
              <a:t>, but rather to have a simulation tool to evaluate and test the concepts provided in class</a:t>
            </a:r>
          </a:p>
          <a:p>
            <a:pPr marL="342900" indent="-3429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81540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4FB3-8DAD-030B-761C-5B67D17C4CA7}"/>
              </a:ext>
            </a:extLst>
          </p:cNvPr>
          <p:cNvSpPr>
            <a:spLocks noGrp="1"/>
          </p:cNvSpPr>
          <p:nvPr>
            <p:ph type="title"/>
          </p:nvPr>
        </p:nvSpPr>
        <p:spPr/>
        <p:txBody>
          <a:bodyPr/>
          <a:lstStyle/>
          <a:p>
            <a:r>
              <a:rPr lang="en-US" dirty="0" err="1"/>
              <a:t>Nalu</a:t>
            </a:r>
            <a:r>
              <a:rPr lang="en-US" dirty="0"/>
              <a:t>: </a:t>
            </a:r>
            <a:r>
              <a:rPr lang="en-US" dirty="0">
                <a:hlinkClick r:id="rId2"/>
              </a:rPr>
              <a:t>https://github.com/NaluCFD/Nalu</a:t>
            </a:r>
            <a:r>
              <a:rPr lang="en-US" dirty="0"/>
              <a:t> </a:t>
            </a:r>
          </a:p>
        </p:txBody>
      </p:sp>
      <p:sp>
        <p:nvSpPr>
          <p:cNvPr id="3" name="Slide Number Placeholder 2">
            <a:extLst>
              <a:ext uri="{FF2B5EF4-FFF2-40B4-BE49-F238E27FC236}">
                <a16:creationId xmlns:a16="http://schemas.microsoft.com/office/drawing/2014/main" id="{C18CDD9B-651C-A7AC-3CF0-9EC0D8F7117B}"/>
              </a:ext>
            </a:extLst>
          </p:cNvPr>
          <p:cNvSpPr>
            <a:spLocks noGrp="1"/>
          </p:cNvSpPr>
          <p:nvPr>
            <p:ph type="sldNum" sz="quarter" idx="10"/>
          </p:nvPr>
        </p:nvSpPr>
        <p:spPr/>
        <p:txBody>
          <a:bodyPr/>
          <a:lstStyle/>
          <a:p>
            <a:fld id="{4FAB73BC-B049-4115-A692-8D63A059BFB8}" type="slidenum">
              <a:rPr lang="en-US" smtClean="0"/>
              <a:pPr/>
              <a:t>12</a:t>
            </a:fld>
            <a:endParaRPr lang="en-US" dirty="0"/>
          </a:p>
        </p:txBody>
      </p:sp>
      <p:pic>
        <p:nvPicPr>
          <p:cNvPr id="1026" name="Picture 2" descr="Nalu 1.0">
            <a:extLst>
              <a:ext uri="{FF2B5EF4-FFF2-40B4-BE49-F238E27FC236}">
                <a16:creationId xmlns:a16="http://schemas.microsoft.com/office/drawing/2014/main" id="{5867628B-A86A-121A-6672-0F6C3DCD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429" y="988109"/>
            <a:ext cx="7563664" cy="584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FD0D-642B-5076-F63A-CF44DDF3B203}"/>
              </a:ext>
            </a:extLst>
          </p:cNvPr>
          <p:cNvSpPr>
            <a:spLocks noGrp="1"/>
          </p:cNvSpPr>
          <p:nvPr>
            <p:ph type="title"/>
          </p:nvPr>
        </p:nvSpPr>
        <p:spPr/>
        <p:txBody>
          <a:bodyPr/>
          <a:lstStyle/>
          <a:p>
            <a:r>
              <a:rPr lang="en-US" dirty="0"/>
              <a:t>Course Grading</a:t>
            </a:r>
          </a:p>
        </p:txBody>
      </p:sp>
      <p:sp>
        <p:nvSpPr>
          <p:cNvPr id="3" name="Slide Number Placeholder 2">
            <a:extLst>
              <a:ext uri="{FF2B5EF4-FFF2-40B4-BE49-F238E27FC236}">
                <a16:creationId xmlns:a16="http://schemas.microsoft.com/office/drawing/2014/main" id="{F4F98953-78BF-F0AF-ACEF-076817E99B66}"/>
              </a:ext>
            </a:extLst>
          </p:cNvPr>
          <p:cNvSpPr>
            <a:spLocks noGrp="1"/>
          </p:cNvSpPr>
          <p:nvPr>
            <p:ph type="sldNum" sz="quarter" idx="10"/>
          </p:nvPr>
        </p:nvSpPr>
        <p:spPr/>
        <p:txBody>
          <a:bodyPr/>
          <a:lstStyle/>
          <a:p>
            <a:fld id="{4FAB73BC-B049-4115-A692-8D63A059BFB8}" type="slidenum">
              <a:rPr lang="en-US" smtClean="0"/>
              <a:pPr/>
              <a:t>13</a:t>
            </a:fld>
            <a:endParaRPr lang="en-US" dirty="0"/>
          </a:p>
        </p:txBody>
      </p:sp>
      <p:sp>
        <p:nvSpPr>
          <p:cNvPr id="4" name="Content Placeholder 3">
            <a:extLst>
              <a:ext uri="{FF2B5EF4-FFF2-40B4-BE49-F238E27FC236}">
                <a16:creationId xmlns:a16="http://schemas.microsoft.com/office/drawing/2014/main" id="{E247258E-F91E-8373-9E8B-D292ACFFBFC6}"/>
              </a:ext>
            </a:extLst>
          </p:cNvPr>
          <p:cNvSpPr>
            <a:spLocks noGrp="1"/>
          </p:cNvSpPr>
          <p:nvPr>
            <p:ph sz="quarter" idx="11"/>
          </p:nvPr>
        </p:nvSpPr>
        <p:spPr>
          <a:xfrm>
            <a:off x="647700" y="1409700"/>
            <a:ext cx="11049000" cy="5448300"/>
          </a:xfrm>
        </p:spPr>
        <p:txBody>
          <a:bodyPr>
            <a:normAutofit/>
          </a:bodyPr>
          <a:lstStyle/>
          <a:p>
            <a:r>
              <a:rPr lang="en-US" u="sng" dirty="0">
                <a:solidFill>
                  <a:schemeClr val="tx1"/>
                </a:solidFill>
                <a:effectLst/>
              </a:rPr>
              <a:t>Grading</a:t>
            </a:r>
            <a:r>
              <a:rPr lang="en-US" dirty="0">
                <a:solidFill>
                  <a:schemeClr val="tx1"/>
                </a:solidFill>
                <a:effectLst/>
              </a:rPr>
              <a:t> </a:t>
            </a:r>
          </a:p>
          <a:p>
            <a:pPr marL="342900" indent="-342900">
              <a:buFont typeface="Arial" panose="020B0604020202020204" pitchFamily="34" charset="0"/>
              <a:buChar char="•"/>
            </a:pPr>
            <a:r>
              <a:rPr lang="en-US" dirty="0">
                <a:solidFill>
                  <a:schemeClr val="tx1"/>
                </a:solidFill>
                <a:effectLst/>
              </a:rPr>
              <a:t>Two laboratory-based write-ups (20%), see: </a:t>
            </a:r>
            <a:r>
              <a:rPr lang="en-US" dirty="0" err="1">
                <a:solidFill>
                  <a:srgbClr val="000000"/>
                </a:solidFill>
                <a:effectLst/>
              </a:rPr>
              <a:t>Nalu</a:t>
            </a:r>
            <a:r>
              <a:rPr lang="en-US" dirty="0">
                <a:solidFill>
                  <a:srgbClr val="000000"/>
                </a:solidFill>
                <a:effectLst/>
              </a:rPr>
              <a:t>/</a:t>
            </a:r>
            <a:r>
              <a:rPr lang="en-US" dirty="0" err="1">
                <a:solidFill>
                  <a:srgbClr val="000000"/>
                </a:solidFill>
                <a:effectLst/>
              </a:rPr>
              <a:t>reg_tests</a:t>
            </a:r>
            <a:r>
              <a:rPr lang="en-US" dirty="0">
                <a:solidFill>
                  <a:srgbClr val="000000"/>
                </a:solidFill>
                <a:effectLst/>
              </a:rPr>
              <a:t>/</a:t>
            </a:r>
            <a:r>
              <a:rPr lang="en-US" dirty="0" err="1">
                <a:solidFill>
                  <a:srgbClr val="000000"/>
                </a:solidFill>
                <a:effectLst/>
              </a:rPr>
              <a:t>test_files</a:t>
            </a:r>
            <a:r>
              <a:rPr lang="en-US" dirty="0">
                <a:solidFill>
                  <a:srgbClr val="000000"/>
                </a:solidFill>
                <a:effectLst/>
              </a:rPr>
              <a:t>/laboratory</a:t>
            </a:r>
            <a:endParaRPr lang="en-US" dirty="0">
              <a:solidFill>
                <a:schemeClr val="tx1"/>
              </a:solidFill>
              <a:effectLst/>
            </a:endParaRPr>
          </a:p>
          <a:p>
            <a:pPr marL="726948" lvl="1" indent="-342900">
              <a:buFont typeface="Arial" panose="020B0604020202020204" pitchFamily="34" charset="0"/>
              <a:buChar char="•"/>
            </a:pPr>
            <a:r>
              <a:rPr lang="en-US" dirty="0">
                <a:solidFill>
                  <a:schemeClr val="tx1"/>
                </a:solidFill>
              </a:rPr>
              <a:t>You can choose the laboratory writeups including:</a:t>
            </a:r>
          </a:p>
          <a:p>
            <a:pPr marL="909828" lvl="2" indent="-342900">
              <a:buFont typeface="Arial" panose="020B0604020202020204" pitchFamily="34" charset="0"/>
              <a:buChar char="•"/>
            </a:pPr>
            <a:r>
              <a:rPr lang="en-US" dirty="0">
                <a:solidFill>
                  <a:srgbClr val="3C5FFF"/>
                </a:solidFill>
                <a:effectLst/>
              </a:rPr>
              <a:t>1d_quad4_adv_diff</a:t>
            </a:r>
            <a:r>
              <a:rPr lang="en-US" dirty="0">
                <a:solidFill>
                  <a:srgbClr val="000000"/>
                </a:solidFill>
                <a:effectLst/>
              </a:rPr>
              <a:t>  </a:t>
            </a:r>
            <a:r>
              <a:rPr lang="en-US" dirty="0">
                <a:solidFill>
                  <a:srgbClr val="3C5FFF"/>
                </a:solidFill>
                <a:effectLst/>
              </a:rPr>
              <a:t>2d_quad9_helium</a:t>
            </a:r>
            <a:r>
              <a:rPr lang="en-US" dirty="0">
                <a:solidFill>
                  <a:srgbClr val="000000"/>
                </a:solidFill>
                <a:effectLst/>
              </a:rPr>
              <a:t>       </a:t>
            </a:r>
            <a:r>
              <a:rPr lang="en-US" dirty="0">
                <a:solidFill>
                  <a:srgbClr val="3C5FFF"/>
                </a:solidFill>
                <a:effectLst/>
              </a:rPr>
              <a:t>3d_hex8_open_jet 2d_quad4_channel</a:t>
            </a:r>
            <a:r>
              <a:rPr lang="en-US" dirty="0">
                <a:solidFill>
                  <a:srgbClr val="000000"/>
                </a:solidFill>
                <a:effectLst/>
              </a:rPr>
              <a:t>   </a:t>
            </a:r>
            <a:r>
              <a:rPr lang="en-US" strike="sngStrike" dirty="0">
                <a:solidFill>
                  <a:srgbClr val="3C5FFF"/>
                </a:solidFill>
                <a:effectLst/>
              </a:rPr>
              <a:t>2d_tri3_quad4_street</a:t>
            </a:r>
            <a:r>
              <a:rPr lang="en-US" strike="sngStrike" dirty="0">
                <a:solidFill>
                  <a:srgbClr val="000000"/>
                </a:solidFill>
                <a:effectLst/>
              </a:rPr>
              <a:t>  </a:t>
            </a:r>
            <a:r>
              <a:rPr lang="en-US" dirty="0">
                <a:solidFill>
                  <a:srgbClr val="3C5FFF"/>
                </a:solidFill>
                <a:effectLst/>
              </a:rPr>
              <a:t>3d_tet4_pipe 2d_quad9_couette</a:t>
            </a:r>
            <a:r>
              <a:rPr lang="en-US" dirty="0">
                <a:solidFill>
                  <a:srgbClr val="000000"/>
                </a:solidFill>
                <a:effectLst/>
              </a:rPr>
              <a:t>   </a:t>
            </a:r>
            <a:r>
              <a:rPr lang="en-US" dirty="0">
                <a:solidFill>
                  <a:srgbClr val="3C5FFF"/>
                </a:solidFill>
                <a:effectLst/>
              </a:rPr>
              <a:t>3d_hex8_dam_break</a:t>
            </a:r>
          </a:p>
          <a:p>
            <a:pPr marL="726948" lvl="1" indent="-342900">
              <a:buFont typeface="Arial" panose="020B0604020202020204" pitchFamily="34" charset="0"/>
              <a:buChar char="•"/>
            </a:pPr>
            <a:r>
              <a:rPr lang="en-US" dirty="0">
                <a:solidFill>
                  <a:schemeClr val="tx1"/>
                </a:solidFill>
                <a:effectLst/>
              </a:rPr>
              <a:t>Format will be a brief report, i.e., </a:t>
            </a:r>
            <a:r>
              <a:rPr lang="en-US" dirty="0">
                <a:solidFill>
                  <a:schemeClr val="tx1"/>
                </a:solidFill>
              </a:rPr>
              <a:t>~5</a:t>
            </a:r>
            <a:r>
              <a:rPr lang="en-US" dirty="0">
                <a:solidFill>
                  <a:schemeClr val="tx1"/>
                </a:solidFill>
                <a:effectLst/>
              </a:rPr>
              <a:t> pages and can follow the write-up approach (</a:t>
            </a:r>
            <a:r>
              <a:rPr lang="en-US" dirty="0" err="1">
                <a:solidFill>
                  <a:schemeClr val="tx1"/>
                </a:solidFill>
                <a:effectLst/>
              </a:rPr>
              <a:t>LaTex</a:t>
            </a:r>
            <a:r>
              <a:rPr lang="en-US" dirty="0">
                <a:solidFill>
                  <a:schemeClr val="tx1"/>
                </a:solidFill>
                <a:effectLst/>
              </a:rPr>
              <a:t>), or your document editor program of choice (provided as pdfs)</a:t>
            </a:r>
          </a:p>
          <a:p>
            <a:pPr marL="342900" indent="-342900">
              <a:buFont typeface="Arial" panose="020B0604020202020204" pitchFamily="34" charset="0"/>
              <a:buChar char="•"/>
            </a:pPr>
            <a:r>
              <a:rPr lang="en-US" dirty="0">
                <a:solidFill>
                  <a:schemeClr val="tx1"/>
                </a:solidFill>
                <a:effectLst/>
              </a:rPr>
              <a:t>Midterm (40%): ~10 page report </a:t>
            </a:r>
          </a:p>
          <a:p>
            <a:pPr marL="726948" lvl="1" indent="-342900">
              <a:buFont typeface="Arial" panose="020B0604020202020204" pitchFamily="34" charset="0"/>
              <a:buChar char="•"/>
            </a:pPr>
            <a:r>
              <a:rPr lang="en-US" dirty="0">
                <a:solidFill>
                  <a:schemeClr val="tx1"/>
                </a:solidFill>
              </a:rPr>
              <a:t>Focused on the </a:t>
            </a:r>
            <a:r>
              <a:rPr lang="en-US" dirty="0">
                <a:solidFill>
                  <a:srgbClr val="3C5FFF"/>
                </a:solidFill>
                <a:effectLst/>
              </a:rPr>
              <a:t>2d_tri3_quad4_street</a:t>
            </a:r>
            <a:r>
              <a:rPr lang="en-US" dirty="0">
                <a:solidFill>
                  <a:srgbClr val="000000"/>
                </a:solidFill>
                <a:effectLst/>
              </a:rPr>
              <a:t> case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Final (40%): ~10 page report</a:t>
            </a:r>
          </a:p>
          <a:p>
            <a:r>
              <a:rPr lang="en-US" u="sng" dirty="0">
                <a:solidFill>
                  <a:schemeClr val="tx1"/>
                </a:solidFill>
              </a:rPr>
              <a:t>Late submissions are discouraged and allowed only under special circumstances</a:t>
            </a:r>
            <a:endParaRPr lang="en-US" u="sng" dirty="0"/>
          </a:p>
        </p:txBody>
      </p:sp>
    </p:spTree>
    <p:extLst>
      <p:ext uri="{BB962C8B-B14F-4D97-AF65-F5344CB8AC3E}">
        <p14:creationId xmlns:p14="http://schemas.microsoft.com/office/powerpoint/2010/main" val="26225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D87-68E0-AF04-5AA5-F14FE843CCD1}"/>
              </a:ext>
            </a:extLst>
          </p:cNvPr>
          <p:cNvSpPr>
            <a:spLocks noGrp="1"/>
          </p:cNvSpPr>
          <p:nvPr>
            <p:ph type="title"/>
          </p:nvPr>
        </p:nvSpPr>
        <p:spPr/>
        <p:txBody>
          <a:bodyPr/>
          <a:lstStyle/>
          <a:p>
            <a:r>
              <a:rPr lang="en-US" u="sng" dirty="0"/>
              <a:t>Labs and Projects</a:t>
            </a:r>
            <a:r>
              <a:rPr lang="en-US" dirty="0"/>
              <a:t>: </a:t>
            </a:r>
            <a:br>
              <a:rPr lang="en-US" dirty="0"/>
            </a:br>
            <a:r>
              <a:rPr lang="en-US" dirty="0"/>
              <a:t>Designed to Remove the Meshing Requirement of CFD</a:t>
            </a:r>
          </a:p>
        </p:txBody>
      </p:sp>
      <p:sp>
        <p:nvSpPr>
          <p:cNvPr id="3" name="Slide Number Placeholder 2">
            <a:extLst>
              <a:ext uri="{FF2B5EF4-FFF2-40B4-BE49-F238E27FC236}">
                <a16:creationId xmlns:a16="http://schemas.microsoft.com/office/drawing/2014/main" id="{068682A2-8665-57DC-1840-E892E9C352D1}"/>
              </a:ext>
            </a:extLst>
          </p:cNvPr>
          <p:cNvSpPr>
            <a:spLocks noGrp="1"/>
          </p:cNvSpPr>
          <p:nvPr>
            <p:ph type="sldNum" sz="quarter" idx="10"/>
          </p:nvPr>
        </p:nvSpPr>
        <p:spPr/>
        <p:txBody>
          <a:bodyPr/>
          <a:lstStyle/>
          <a:p>
            <a:fld id="{4FAB73BC-B049-4115-A692-8D63A059BFB8}" type="slidenum">
              <a:rPr lang="en-US" smtClean="0"/>
              <a:pPr/>
              <a:t>14</a:t>
            </a:fld>
            <a:endParaRPr lang="en-US" dirty="0"/>
          </a:p>
        </p:txBody>
      </p:sp>
      <p:sp>
        <p:nvSpPr>
          <p:cNvPr id="4" name="Content Placeholder 3">
            <a:extLst>
              <a:ext uri="{FF2B5EF4-FFF2-40B4-BE49-F238E27FC236}">
                <a16:creationId xmlns:a16="http://schemas.microsoft.com/office/drawing/2014/main" id="{1BCD788E-937B-E0B2-BA10-784B912099A1}"/>
              </a:ext>
            </a:extLst>
          </p:cNvPr>
          <p:cNvSpPr>
            <a:spLocks noGrp="1"/>
          </p:cNvSpPr>
          <p:nvPr>
            <p:ph sz="quarter" idx="11"/>
          </p:nvPr>
        </p:nvSpPr>
        <p:spPr>
          <a:xfrm>
            <a:off x="647700" y="1409700"/>
            <a:ext cx="10759998" cy="5426812"/>
          </a:xfrm>
        </p:spPr>
        <p:txBody>
          <a:bodyPr>
            <a:normAutofit/>
          </a:bodyPr>
          <a:lstStyle/>
          <a:p>
            <a:r>
              <a:rPr lang="en-US" u="sng" dirty="0">
                <a:solidFill>
                  <a:schemeClr val="tx1"/>
                </a:solidFill>
                <a:effectLst/>
              </a:rPr>
              <a:t>Midterm Project:</a:t>
            </a:r>
            <a:r>
              <a:rPr lang="en-US" dirty="0">
                <a:solidFill>
                  <a:schemeClr val="tx1"/>
                </a:solidFill>
                <a:effectLst/>
              </a:rPr>
              <a:t> </a:t>
            </a:r>
            <a:r>
              <a:rPr lang="en-US" dirty="0">
                <a:solidFill>
                  <a:schemeClr val="tx1"/>
                </a:solidFill>
              </a:rPr>
              <a:t>D</a:t>
            </a:r>
            <a:r>
              <a:rPr lang="en-US" dirty="0">
                <a:solidFill>
                  <a:schemeClr val="tx1"/>
                </a:solidFill>
                <a:effectLst/>
              </a:rPr>
              <a:t>iscussed in </a:t>
            </a:r>
            <a:r>
              <a:rPr lang="en-US" i="1" dirty="0">
                <a:solidFill>
                  <a:schemeClr val="tx1"/>
                </a:solidFill>
                <a:effectLst/>
              </a:rPr>
              <a:t>third</a:t>
            </a:r>
            <a:r>
              <a:rPr lang="en-US" dirty="0">
                <a:solidFill>
                  <a:schemeClr val="tx1"/>
                </a:solidFill>
                <a:effectLst/>
              </a:rPr>
              <a:t> </a:t>
            </a:r>
            <a:r>
              <a:rPr lang="en-US" dirty="0">
                <a:solidFill>
                  <a:schemeClr val="tx1"/>
                </a:solidFill>
              </a:rPr>
              <a:t>l</a:t>
            </a:r>
            <a:r>
              <a:rPr lang="en-US" dirty="0">
                <a:solidFill>
                  <a:schemeClr val="tx1"/>
                </a:solidFill>
                <a:effectLst/>
              </a:rPr>
              <a:t>aboratory </a:t>
            </a:r>
            <a:r>
              <a:rPr lang="en-US" dirty="0">
                <a:solidFill>
                  <a:schemeClr val="tx1"/>
                </a:solidFill>
              </a:rPr>
              <a:t>s</a:t>
            </a:r>
            <a:r>
              <a:rPr lang="en-US" dirty="0">
                <a:solidFill>
                  <a:schemeClr val="tx1"/>
                </a:solidFill>
                <a:effectLst/>
              </a:rPr>
              <a:t>ession</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 around a circular cylinder (2D vortex street), see:</a:t>
            </a:r>
          </a:p>
          <a:p>
            <a:pPr marL="726948" lvl="1" indent="-342900">
              <a:buFont typeface="Arial" panose="020B0604020202020204" pitchFamily="34" charset="0"/>
              <a:buChar char="•"/>
            </a:pPr>
            <a:r>
              <a:rPr lang="en-US" sz="1600" dirty="0" err="1">
                <a:solidFill>
                  <a:schemeClr val="tx1"/>
                </a:solidFill>
                <a:effectLst/>
              </a:rPr>
              <a:t>Nalu</a:t>
            </a:r>
            <a:r>
              <a:rPr lang="en-US" sz="1600" dirty="0">
                <a:solidFill>
                  <a:schemeClr val="tx1"/>
                </a:solidFill>
                <a:effectLst/>
              </a:rPr>
              <a:t>/</a:t>
            </a:r>
            <a:r>
              <a:rPr lang="en-US" sz="1600" dirty="0" err="1">
                <a:solidFill>
                  <a:schemeClr val="tx1"/>
                </a:solidFill>
                <a:effectLst/>
              </a:rPr>
              <a:t>reg_tests</a:t>
            </a:r>
            <a:r>
              <a:rPr lang="en-US" sz="1600" dirty="0">
                <a:solidFill>
                  <a:schemeClr val="tx1"/>
                </a:solidFill>
                <a:effectLst/>
              </a:rPr>
              <a:t>/</a:t>
            </a:r>
            <a:r>
              <a:rPr lang="en-US" sz="1600" dirty="0" err="1">
                <a:solidFill>
                  <a:schemeClr val="tx1"/>
                </a:solidFill>
                <a:effectLst/>
              </a:rPr>
              <a:t>test_files</a:t>
            </a:r>
            <a:r>
              <a:rPr lang="en-US" sz="1600" dirty="0">
                <a:solidFill>
                  <a:schemeClr val="tx1"/>
                </a:solidFill>
                <a:effectLst/>
              </a:rPr>
              <a:t>/laboratory/2d_tri3_quad4_street/</a:t>
            </a:r>
            <a:r>
              <a:rPr lang="en-US" sz="1600" dirty="0" err="1">
                <a:solidFill>
                  <a:schemeClr val="tx1"/>
                </a:solidFill>
                <a:effectLst/>
              </a:rPr>
              <a:t>write_up</a:t>
            </a:r>
            <a:r>
              <a:rPr lang="en-US" sz="1600" dirty="0">
                <a:solidFill>
                  <a:schemeClr val="tx1"/>
                </a:solidFill>
                <a:effectLst/>
              </a:rPr>
              <a:t>/2d_tri3_quad4_street_laboratory.pdf</a:t>
            </a:r>
          </a:p>
          <a:p>
            <a:pPr marL="342900" indent="-342900">
              <a:buFont typeface="Arial" panose="020B0604020202020204" pitchFamily="34" charset="0"/>
              <a:buChar char="•"/>
            </a:pPr>
            <a:r>
              <a:rPr lang="en-US" dirty="0">
                <a:solidFill>
                  <a:schemeClr val="tx1"/>
                </a:solidFill>
              </a:rPr>
              <a:t>F</a:t>
            </a:r>
            <a:r>
              <a:rPr lang="en-US" dirty="0">
                <a:solidFill>
                  <a:schemeClr val="tx1"/>
                </a:solidFill>
                <a:effectLst/>
              </a:rPr>
              <a:t>ocuses on numerical accuracy and parametric sensitivities </a:t>
            </a:r>
          </a:p>
          <a:p>
            <a:r>
              <a:rPr lang="en-US" u="sng" dirty="0">
                <a:solidFill>
                  <a:schemeClr val="tx1"/>
                </a:solidFill>
                <a:effectLst/>
              </a:rPr>
              <a:t>Final Project:</a:t>
            </a:r>
            <a:r>
              <a:rPr lang="en-US" dirty="0">
                <a:solidFill>
                  <a:schemeClr val="tx1"/>
                </a:solidFill>
                <a:effectLst/>
              </a:rPr>
              <a:t> Focus on physics investigation; cases documented in the course reader</a:t>
            </a:r>
            <a:endParaRPr lang="en-US" u="sng" dirty="0">
              <a:solidFill>
                <a:schemeClr val="tx1"/>
              </a:solidFill>
              <a:effectLst/>
            </a:endParaRPr>
          </a:p>
          <a:p>
            <a:pPr marL="342900" indent="-342900">
              <a:buFont typeface="Arial" panose="020B0604020202020204" pitchFamily="34" charset="0"/>
              <a:buChar char="•"/>
            </a:pPr>
            <a:r>
              <a:rPr lang="en-US" dirty="0">
                <a:solidFill>
                  <a:schemeClr val="tx1"/>
                </a:solidFill>
                <a:effectLst/>
              </a:rPr>
              <a:t>Flow/Thermal analysis, see </a:t>
            </a:r>
            <a:r>
              <a:rPr lang="en-US" dirty="0" err="1">
                <a:solidFill>
                  <a:schemeClr val="tx1"/>
                </a:solidFill>
                <a:effectLst/>
              </a:rPr>
              <a:t>Nalu</a:t>
            </a:r>
            <a:r>
              <a:rPr lang="en-US" dirty="0">
                <a:solidFill>
                  <a:schemeClr val="tx1"/>
                </a:solidFill>
                <a:effectLst/>
              </a:rPr>
              <a:t>/examples</a:t>
            </a:r>
            <a:r>
              <a:rPr lang="en-US" dirty="0">
                <a:solidFill>
                  <a:schemeClr val="tx1"/>
                </a:solidFill>
              </a:rPr>
              <a:t> (hula hoop)</a:t>
            </a:r>
          </a:p>
          <a:p>
            <a:pPr marL="342900" indent="-342900">
              <a:buFont typeface="Arial" panose="020B0604020202020204" pitchFamily="34" charset="0"/>
              <a:buChar char="•"/>
            </a:pPr>
            <a:r>
              <a:rPr lang="en-US" dirty="0">
                <a:solidFill>
                  <a:schemeClr val="tx1"/>
                </a:solidFill>
              </a:rPr>
              <a:t>Rotating shapes, see </a:t>
            </a:r>
            <a:r>
              <a:rPr lang="en-US" dirty="0" err="1">
                <a:solidFill>
                  <a:schemeClr val="tx1"/>
                </a:solidFill>
              </a:rPr>
              <a:t>Nalu</a:t>
            </a:r>
            <a:r>
              <a:rPr lang="en-US" dirty="0">
                <a:solidFill>
                  <a:schemeClr val="tx1"/>
                </a:solidFill>
              </a:rPr>
              <a:t>/examples (shapes)</a:t>
            </a:r>
          </a:p>
          <a:p>
            <a:pPr marL="342900" indent="-342900">
              <a:buFont typeface="Arial" panose="020B0604020202020204" pitchFamily="34" charset="0"/>
              <a:buChar char="•"/>
            </a:pPr>
            <a:r>
              <a:rPr lang="en-US" dirty="0">
                <a:solidFill>
                  <a:schemeClr val="tx1"/>
                </a:solidFill>
                <a:effectLst/>
              </a:rPr>
              <a:t>If you have other ideas, let me know by week 6</a:t>
            </a:r>
          </a:p>
          <a:p>
            <a:r>
              <a:rPr lang="en-US" u="sng" dirty="0">
                <a:solidFill>
                  <a:schemeClr val="tx1"/>
                </a:solidFill>
                <a:effectLst/>
              </a:rPr>
              <a:t>Logistics</a:t>
            </a:r>
            <a:endParaRPr lang="en-US" u="sng" dirty="0">
              <a:solidFill>
                <a:schemeClr val="tx1"/>
              </a:solidFill>
            </a:endParaRPr>
          </a:p>
          <a:p>
            <a:pPr marL="342900" indent="-342900">
              <a:buFont typeface="Arial" panose="020B0604020202020204" pitchFamily="34" charset="0"/>
              <a:buChar char="•"/>
            </a:pPr>
            <a:r>
              <a:rPr lang="en-US" dirty="0">
                <a:solidFill>
                  <a:schemeClr val="tx1"/>
                </a:solidFill>
                <a:effectLst/>
              </a:rPr>
              <a:t>Projects can be carried out as a team (2-3 members max)</a:t>
            </a:r>
          </a:p>
          <a:p>
            <a:pPr marL="342900" indent="-342900">
              <a:buFont typeface="Arial" panose="020B0604020202020204" pitchFamily="34" charset="0"/>
              <a:buChar char="•"/>
            </a:pPr>
            <a:r>
              <a:rPr lang="en-US" dirty="0">
                <a:solidFill>
                  <a:schemeClr val="tx1"/>
                </a:solidFill>
              </a:rPr>
              <a:t>Reports no longer than 10 pages, however, should read like a manuscript, e.g., introduction, theory, numerical experiments, findings, conclusion</a:t>
            </a:r>
          </a:p>
          <a:p>
            <a:pPr marL="342900" indent="-342900">
              <a:buFont typeface="Arial" panose="020B0604020202020204" pitchFamily="34" charset="0"/>
              <a:buChar char="•"/>
            </a:pPr>
            <a:r>
              <a:rPr lang="en-US" dirty="0">
                <a:solidFill>
                  <a:schemeClr val="tx1"/>
                </a:solidFill>
                <a:effectLst/>
              </a:rPr>
              <a:t>You can also propose using an alternative CFD code base</a:t>
            </a:r>
          </a:p>
          <a:p>
            <a:pPr marL="342900" indent="-342900">
              <a:buFont typeface="Arial" panose="020B0604020202020204" pitchFamily="34" charset="0"/>
              <a:buChar char="•"/>
            </a:pPr>
            <a:r>
              <a:rPr lang="en-US" dirty="0">
                <a:solidFill>
                  <a:schemeClr val="tx1"/>
                </a:solidFill>
              </a:rPr>
              <a:t>Please avoid AI-based usage!</a:t>
            </a:r>
          </a:p>
        </p:txBody>
      </p:sp>
    </p:spTree>
    <p:extLst>
      <p:ext uri="{BB962C8B-B14F-4D97-AF65-F5344CB8AC3E}">
        <p14:creationId xmlns:p14="http://schemas.microsoft.com/office/powerpoint/2010/main" val="59768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Incoming Expectations</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15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a:xfrm>
            <a:off x="647699" y="1409699"/>
            <a:ext cx="5017121" cy="5426813"/>
          </a:xfrm>
        </p:spPr>
        <p:txBody>
          <a:bodyPr>
            <a:normAutofit/>
          </a:bodyPr>
          <a:lstStyle/>
          <a:p>
            <a:r>
              <a:rPr lang="en-US" dirty="0">
                <a:effectLst/>
              </a:rPr>
              <a:t>Familiarity with:</a:t>
            </a:r>
          </a:p>
          <a:p>
            <a:pPr marL="342900" indent="-342900">
              <a:buFont typeface="Arial" panose="020B0604020202020204" pitchFamily="34" charset="0"/>
              <a:buChar char="•"/>
            </a:pPr>
            <a:r>
              <a:rPr lang="en-US" dirty="0"/>
              <a:t>B</a:t>
            </a:r>
            <a:r>
              <a:rPr lang="en-US" dirty="0">
                <a:effectLst/>
              </a:rPr>
              <a:t>asic </a:t>
            </a:r>
            <a:r>
              <a:rPr lang="en-US" dirty="0"/>
              <a:t>U</a:t>
            </a:r>
            <a:r>
              <a:rPr lang="en-US" dirty="0">
                <a:effectLst/>
              </a:rPr>
              <a:t>nix commands</a:t>
            </a:r>
          </a:p>
          <a:p>
            <a:pPr marL="726948" lvl="1" indent="-342900">
              <a:buFont typeface="Arial" panose="020B0604020202020204" pitchFamily="34" charset="0"/>
              <a:buChar char="•"/>
            </a:pPr>
            <a:r>
              <a:rPr lang="en-US" dirty="0"/>
              <a:t>&gt;ls, cd, </a:t>
            </a:r>
            <a:r>
              <a:rPr lang="en-US" dirty="0" err="1"/>
              <a:t>pwd</a:t>
            </a:r>
            <a:r>
              <a:rPr lang="en-US" dirty="0"/>
              <a:t>, mv, cp, rm, ...</a:t>
            </a:r>
          </a:p>
          <a:p>
            <a:pPr marL="726948" lvl="1" indent="-342900">
              <a:buFont typeface="Arial" panose="020B0604020202020204" pitchFamily="34" charset="0"/>
              <a:buChar char="•"/>
            </a:pPr>
            <a:r>
              <a:rPr lang="en-US" dirty="0"/>
              <a:t>See, for example, </a:t>
            </a:r>
            <a:r>
              <a:rPr lang="en-US" dirty="0">
                <a:effectLst/>
                <a:hlinkClick r:id="rId2"/>
              </a:rPr>
              <a:t>http://www.ee.surrey.ac.uk/Teaching/Unix/</a:t>
            </a:r>
            <a:r>
              <a:rPr lang="en-US" dirty="0">
                <a:effectLst/>
              </a:rPr>
              <a:t> </a:t>
            </a:r>
          </a:p>
          <a:p>
            <a:pPr marL="342900" indent="-342900">
              <a:buFont typeface="Arial" panose="020B0604020202020204" pitchFamily="34" charset="0"/>
              <a:buChar char="•"/>
            </a:pPr>
            <a:r>
              <a:rPr lang="en-US" dirty="0"/>
              <a:t>Editing a file under a Unix environment</a:t>
            </a:r>
          </a:p>
          <a:p>
            <a:pPr marL="726948" lvl="1" indent="-342900">
              <a:buFont typeface="Arial" panose="020B0604020202020204" pitchFamily="34" charset="0"/>
              <a:buChar char="•"/>
            </a:pPr>
            <a:r>
              <a:rPr lang="en-US" dirty="0"/>
              <a:t>vi, emacs, etc.</a:t>
            </a:r>
          </a:p>
          <a:p>
            <a:pPr marL="342900" indent="-342900">
              <a:buFont typeface="Arial" panose="020B0604020202020204" pitchFamily="34" charset="0"/>
              <a:buChar char="•"/>
            </a:pPr>
            <a:r>
              <a:rPr lang="en-US" dirty="0"/>
              <a:t>Numerical methods including:</a:t>
            </a:r>
          </a:p>
          <a:p>
            <a:pPr marL="726948" lvl="1" indent="-342900">
              <a:buFont typeface="Arial" panose="020B0604020202020204" pitchFamily="34" charset="0"/>
              <a:buChar char="•"/>
            </a:pPr>
            <a:r>
              <a:rPr lang="en-US" dirty="0"/>
              <a:t>Explicit/Implicit </a:t>
            </a:r>
          </a:p>
          <a:p>
            <a:pPr marL="726948" lvl="1" indent="-342900">
              <a:buFont typeface="Arial" panose="020B0604020202020204" pitchFamily="34" charset="0"/>
              <a:buChar char="•"/>
            </a:pPr>
            <a:r>
              <a:rPr lang="en-US" dirty="0"/>
              <a:t>Finite difference, finite volume, finite element, etc.</a:t>
            </a:r>
          </a:p>
          <a:p>
            <a:pPr marL="342900" indent="-342900">
              <a:buFont typeface="Arial" panose="020B0604020202020204" pitchFamily="34" charset="0"/>
              <a:buChar char="•"/>
            </a:pPr>
            <a:r>
              <a:rPr lang="en-US" dirty="0">
                <a:effectLst/>
              </a:rPr>
              <a:t>Programing language can be useful</a:t>
            </a:r>
          </a:p>
          <a:p>
            <a:pPr marL="342900" indent="-342900">
              <a:buFont typeface="Arial" panose="020B0604020202020204" pitchFamily="34" charset="0"/>
              <a:buChar char="•"/>
            </a:pPr>
            <a:r>
              <a:rPr lang="en-US" dirty="0">
                <a:effectLst/>
              </a:rPr>
              <a:t>Fluids mechanics and the underlying PDE set</a:t>
            </a:r>
          </a:p>
          <a:p>
            <a:pPr marL="342900" indent="-342900">
              <a:buFont typeface="Arial" panose="020B0604020202020204" pitchFamily="34" charset="0"/>
              <a:buChar char="•"/>
            </a:pPr>
            <a:r>
              <a:rPr lang="en-US" dirty="0"/>
              <a:t>Reporting tool, e.g., </a:t>
            </a:r>
            <a:r>
              <a:rPr lang="en-US" dirty="0" err="1"/>
              <a:t>LaTex</a:t>
            </a:r>
            <a:r>
              <a:rPr lang="en-US" dirty="0"/>
              <a:t>, Word, etc.</a:t>
            </a:r>
            <a:endParaRPr lang="en-US" dirty="0">
              <a:effectLst/>
            </a:endParaRPr>
          </a:p>
        </p:txBody>
      </p:sp>
      <p:pic>
        <p:nvPicPr>
          <p:cNvPr id="5" name="Picture 4">
            <a:extLst>
              <a:ext uri="{FF2B5EF4-FFF2-40B4-BE49-F238E27FC236}">
                <a16:creationId xmlns:a16="http://schemas.microsoft.com/office/drawing/2014/main" id="{E19F2555-B803-E746-A2BF-EF071B735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83" y="862725"/>
            <a:ext cx="6395817" cy="3794409"/>
          </a:xfrm>
          <a:prstGeom prst="rect">
            <a:avLst/>
          </a:prstGeom>
        </p:spPr>
      </p:pic>
      <p:sp>
        <p:nvSpPr>
          <p:cNvPr id="6" name="Content Placeholder 3">
            <a:extLst>
              <a:ext uri="{FF2B5EF4-FFF2-40B4-BE49-F238E27FC236}">
                <a16:creationId xmlns:a16="http://schemas.microsoft.com/office/drawing/2014/main" id="{05417DBE-4EB7-3AAD-7C12-A089A191AFFE}"/>
              </a:ext>
            </a:extLst>
          </p:cNvPr>
          <p:cNvSpPr txBox="1">
            <a:spLocks/>
          </p:cNvSpPr>
          <p:nvPr/>
        </p:nvSpPr>
        <p:spPr>
          <a:xfrm>
            <a:off x="5847885" y="5607885"/>
            <a:ext cx="6344115" cy="774779"/>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ME300C or similar (fundaments of numerical methods) </a:t>
            </a:r>
          </a:p>
          <a:p>
            <a:pPr marL="285750" indent="-285750">
              <a:buFont typeface="Arial" panose="020B0604020202020204" pitchFamily="34" charset="0"/>
              <a:buChar char="•"/>
            </a:pPr>
            <a:r>
              <a:rPr lang="en-US" sz="1800"/>
              <a:t>ME351a/b or similar (fluid mechanics)</a:t>
            </a:r>
            <a:endParaRPr lang="en-US" dirty="0"/>
          </a:p>
        </p:txBody>
      </p:sp>
    </p:spTree>
    <p:extLst>
      <p:ext uri="{BB962C8B-B14F-4D97-AF65-F5344CB8AC3E}">
        <p14:creationId xmlns:p14="http://schemas.microsoft.com/office/powerpoint/2010/main" val="25841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295B-28F1-828B-D3BA-DD62E285332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E678188C-E746-665E-24DA-88300FC477E0}"/>
              </a:ext>
            </a:extLst>
          </p:cNvPr>
          <p:cNvSpPr>
            <a:spLocks noGrp="1"/>
          </p:cNvSpPr>
          <p:nvPr>
            <p:ph type="sldNum" sz="quarter" idx="10"/>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2338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Useful Abstractions</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17</a:t>
            </a:fld>
            <a:endParaRPr lang="en-US" dirty="0"/>
          </a:p>
        </p:txBody>
      </p:sp>
      <p:sp>
        <p:nvSpPr>
          <p:cNvPr id="5" name="Content Placeholder 3">
            <a:extLst>
              <a:ext uri="{FF2B5EF4-FFF2-40B4-BE49-F238E27FC236}">
                <a16:creationId xmlns:a16="http://schemas.microsoft.com/office/drawing/2014/main" id="{224CB1A0-4C43-7978-4FBA-A5CCF70F76B1}"/>
              </a:ext>
            </a:extLst>
          </p:cNvPr>
          <p:cNvSpPr>
            <a:spLocks noGrp="1"/>
          </p:cNvSpPr>
          <p:nvPr>
            <p:ph sz="quarter" idx="11"/>
          </p:nvPr>
        </p:nvSpPr>
        <p:spPr>
          <a:xfrm>
            <a:off x="3946906" y="1568188"/>
            <a:ext cx="5753100" cy="5268323"/>
          </a:xfrm>
        </p:spPr>
        <p:txBody>
          <a:bodyPr>
            <a:normAutofit/>
          </a:bodyPr>
          <a:lstStyle/>
          <a:p>
            <a:pPr marL="342900" indent="-342900">
              <a:buFont typeface="Arial" panose="020B0604020202020204" pitchFamily="34" charset="0"/>
              <a:buChar char="•"/>
            </a:pPr>
            <a:r>
              <a:rPr lang="en-US" dirty="0">
                <a:effectLst/>
              </a:rPr>
              <a:t>The intended application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Physical laws, hypothesis and models (e.g. a set of PDEs) and initial and boundary conditions </a:t>
            </a: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r>
              <a:rPr lang="en-US" dirty="0">
                <a:effectLst/>
              </a:rPr>
              <a:t>A set of computational algorithms that allow to build a numerical, or approximated solution to the conceptual model </a:t>
            </a:r>
          </a:p>
        </p:txBody>
      </p:sp>
      <p:sp>
        <p:nvSpPr>
          <p:cNvPr id="6" name="Oval 5">
            <a:extLst>
              <a:ext uri="{FF2B5EF4-FFF2-40B4-BE49-F238E27FC236}">
                <a16:creationId xmlns:a16="http://schemas.microsoft.com/office/drawing/2014/main" id="{BCABE50A-A555-FD95-1B96-365FB1EF8BEC}"/>
              </a:ext>
            </a:extLst>
          </p:cNvPr>
          <p:cNvSpPr/>
          <p:nvPr/>
        </p:nvSpPr>
        <p:spPr>
          <a:xfrm>
            <a:off x="388425" y="927550"/>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388425" y="29286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388425" y="492966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3149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dirty="0"/>
              <a:t>Mappings: </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18</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10" name="TextBox 9">
            <a:extLst>
              <a:ext uri="{FF2B5EF4-FFF2-40B4-BE49-F238E27FC236}">
                <a16:creationId xmlns:a16="http://schemas.microsoft.com/office/drawing/2014/main" id="{E6A1361D-849B-5C75-6878-273169B33E4D}"/>
              </a:ext>
            </a:extLst>
          </p:cNvPr>
          <p:cNvSpPr txBox="1"/>
          <p:nvPr/>
        </p:nvSpPr>
        <p:spPr>
          <a:xfrm>
            <a:off x="5898073" y="3580109"/>
            <a:ext cx="0" cy="0"/>
          </a:xfrm>
          <a:prstGeom prst="rect">
            <a:avLst/>
          </a:prstGeom>
        </p:spPr>
        <p:txBody>
          <a:bodyPr vert="horz" wrap="none" lIns="91440" tIns="45720" rIns="91440" bIns="45720" rtlCol="0">
            <a:noAutofit/>
          </a:bodyPr>
          <a:lstStyle/>
          <a:p>
            <a:pPr algn="l"/>
            <a:r>
              <a:rPr lang="en-US" sz="4000" dirty="0"/>
              <a:t>?</a:t>
            </a:r>
          </a:p>
        </p:txBody>
      </p:sp>
    </p:spTree>
    <p:extLst>
      <p:ext uri="{BB962C8B-B14F-4D97-AF65-F5344CB8AC3E}">
        <p14:creationId xmlns:p14="http://schemas.microsoft.com/office/powerpoint/2010/main" val="27101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EF81-43B2-D2E9-64DB-9BB513563FB2}"/>
              </a:ext>
            </a:extLst>
          </p:cNvPr>
          <p:cNvSpPr>
            <a:spLocks noGrp="1"/>
          </p:cNvSpPr>
          <p:nvPr>
            <p:ph type="title"/>
          </p:nvPr>
        </p:nvSpPr>
        <p:spPr/>
        <p:txBody>
          <a:bodyPr/>
          <a:lstStyle/>
          <a:p>
            <a:r>
              <a:rPr lang="en-US" u="sng" dirty="0"/>
              <a:t>Qualification</a:t>
            </a:r>
            <a:r>
              <a:rPr lang="en-US" dirty="0"/>
              <a:t>: </a:t>
            </a:r>
            <a:r>
              <a:rPr lang="en-US" i="1" dirty="0"/>
              <a:t>Adequacy of the conceptual model to provide an acceptable level of agreement for the intended application</a:t>
            </a:r>
          </a:p>
        </p:txBody>
      </p:sp>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9"/>
            <a:ext cx="3987800" cy="2474194"/>
          </a:xfrm>
        </p:spPr>
        <p:txBody>
          <a:bodyPr>
            <a:normAutofit/>
          </a:bodyPr>
          <a:lstStyle/>
          <a:p>
            <a:r>
              <a:rPr lang="en-US" dirty="0">
                <a:effectLst/>
              </a:rPr>
              <a:t>Examples:</a:t>
            </a:r>
          </a:p>
          <a:p>
            <a:pPr marL="342900" indent="-342900">
              <a:buFont typeface="Arial" panose="020B0604020202020204" pitchFamily="34" charset="0"/>
              <a:buChar char="•"/>
            </a:pPr>
            <a:r>
              <a:rPr lang="en-US" dirty="0"/>
              <a:t>Is the fluid Newtonian?</a:t>
            </a:r>
          </a:p>
          <a:p>
            <a:pPr marL="342900" indent="-342900">
              <a:buFont typeface="Arial" panose="020B0604020202020204" pitchFamily="34" charset="0"/>
              <a:buChar char="•"/>
            </a:pPr>
            <a:r>
              <a:rPr lang="en-US" dirty="0">
                <a:effectLst/>
              </a:rPr>
              <a:t>Are compressibility effects important?</a:t>
            </a:r>
          </a:p>
          <a:p>
            <a:pPr marL="342900" indent="-342900">
              <a:buFont typeface="Arial" panose="020B0604020202020204" pitchFamily="34" charset="0"/>
              <a:buChar char="•"/>
            </a:pPr>
            <a:r>
              <a:rPr lang="en-US" dirty="0"/>
              <a:t>Uniform or variable-density?</a:t>
            </a:r>
          </a:p>
          <a:p>
            <a:pPr marL="342900" indent="-342900">
              <a:buFont typeface="Arial" panose="020B0604020202020204" pitchFamily="34" charset="0"/>
              <a:buChar char="•"/>
            </a:pPr>
            <a:r>
              <a:rPr lang="en-US" dirty="0">
                <a:effectLst/>
              </a:rPr>
              <a:t>Isothermal or non-isothermal?</a:t>
            </a:r>
          </a:p>
          <a:p>
            <a:pPr marL="342900" indent="-342900">
              <a:buFont typeface="Arial" panose="020B0604020202020204" pitchFamily="34" charset="0"/>
              <a:buChar char="•"/>
            </a:pP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942344" y="2762051"/>
            <a:ext cx="1835582"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59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6875-A202-DF49-BB84-1DE924FB6D06}"/>
              </a:ext>
            </a:extLst>
          </p:cNvPr>
          <p:cNvSpPr>
            <a:spLocks noGrp="1"/>
          </p:cNvSpPr>
          <p:nvPr>
            <p:ph type="title"/>
          </p:nvPr>
        </p:nvSpPr>
        <p:spPr/>
        <p:txBody>
          <a:bodyPr/>
          <a:lstStyle/>
          <a:p>
            <a:r>
              <a:rPr lang="en-US" u="sng" dirty="0"/>
              <a:t>Course Goal</a:t>
            </a:r>
            <a:r>
              <a:rPr lang="en-US" dirty="0"/>
              <a:t>: Increased Proficiency in Numerical Approaches for Computational Fluid Dynamics</a:t>
            </a:r>
          </a:p>
        </p:txBody>
      </p:sp>
      <p:sp>
        <p:nvSpPr>
          <p:cNvPr id="3" name="Slide Number Placeholder 2">
            <a:extLst>
              <a:ext uri="{FF2B5EF4-FFF2-40B4-BE49-F238E27FC236}">
                <a16:creationId xmlns:a16="http://schemas.microsoft.com/office/drawing/2014/main" id="{145D4260-76BA-6C44-AD3D-29AAE887CD71}"/>
              </a:ext>
            </a:extLst>
          </p:cNvPr>
          <p:cNvSpPr>
            <a:spLocks noGrp="1"/>
          </p:cNvSpPr>
          <p:nvPr>
            <p:ph type="sldNum" sz="quarter" idx="10"/>
          </p:nvPr>
        </p:nvSpPr>
        <p:spPr/>
        <p:txBody>
          <a:bodyPr/>
          <a:lstStyle/>
          <a:p>
            <a:fld id="{4FAB73BC-B049-4115-A692-8D63A059BFB8}" type="slidenum">
              <a:rPr lang="en-US" smtClean="0"/>
              <a:pPr/>
              <a:t>2</a:t>
            </a:fld>
            <a:endParaRPr lang="en-US" dirty="0"/>
          </a:p>
        </p:txBody>
      </p:sp>
      <p:sp>
        <p:nvSpPr>
          <p:cNvPr id="4" name="Content Placeholder 3">
            <a:extLst>
              <a:ext uri="{FF2B5EF4-FFF2-40B4-BE49-F238E27FC236}">
                <a16:creationId xmlns:a16="http://schemas.microsoft.com/office/drawing/2014/main" id="{4A20921F-17BC-C848-94FC-602B23041FF6}"/>
              </a:ext>
            </a:extLst>
          </p:cNvPr>
          <p:cNvSpPr>
            <a:spLocks noGrp="1"/>
          </p:cNvSpPr>
          <p:nvPr>
            <p:ph sz="quarter" idx="11"/>
          </p:nvPr>
        </p:nvSpPr>
        <p:spPr>
          <a:xfrm>
            <a:off x="647700" y="1409700"/>
            <a:ext cx="11049000" cy="5426812"/>
          </a:xfrm>
        </p:spPr>
        <p:txBody>
          <a:bodyPr>
            <a:normAutofit/>
          </a:bodyPr>
          <a:lstStyle/>
          <a:p>
            <a:pPr marL="342900" indent="-342900">
              <a:buFont typeface="Arial" panose="020B0604020202020204" pitchFamily="34" charset="0"/>
              <a:buChar char="•"/>
            </a:pPr>
            <a:r>
              <a:rPr lang="en-US" dirty="0">
                <a:solidFill>
                  <a:schemeClr val="tx1"/>
                </a:solidFill>
                <a:effectLst/>
              </a:rPr>
              <a:t>Analysis and implementation of computational approaches applied to the simulation of fluid motion </a:t>
            </a:r>
          </a:p>
          <a:p>
            <a:pPr marL="726948" lvl="1" indent="-342900">
              <a:buFont typeface="Arial" panose="020B0604020202020204" pitchFamily="34" charset="0"/>
              <a:buChar char="•"/>
            </a:pPr>
            <a:r>
              <a:rPr lang="en-US" dirty="0">
                <a:solidFill>
                  <a:schemeClr val="tx1"/>
                </a:solidFill>
              </a:rPr>
              <a:t>In this class, we will focus on low-Mach flows in the acoustically incompressible regime</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Key ingredients</a:t>
            </a:r>
          </a:p>
          <a:p>
            <a:pPr marL="726948" lvl="1" indent="-342900">
              <a:buFont typeface="Arial" panose="020B0604020202020204" pitchFamily="34" charset="0"/>
              <a:buChar char="•"/>
            </a:pPr>
            <a:r>
              <a:rPr lang="en-US" u="sng" dirty="0">
                <a:solidFill>
                  <a:schemeClr val="tx1"/>
                </a:solidFill>
                <a:effectLst/>
              </a:rPr>
              <a:t>Approximations</a:t>
            </a:r>
            <a:r>
              <a:rPr lang="en-US" dirty="0">
                <a:solidFill>
                  <a:schemeClr val="tx1"/>
                </a:solidFill>
                <a:effectLst/>
              </a:rPr>
              <a:t>: from the real world to a physical/mathematical representation</a:t>
            </a:r>
          </a:p>
          <a:p>
            <a:pPr marL="726948" lvl="1" indent="-342900">
              <a:buFont typeface="Arial" panose="020B0604020202020204" pitchFamily="34" charset="0"/>
              <a:buChar char="•"/>
            </a:pPr>
            <a:r>
              <a:rPr lang="en-US" u="sng" dirty="0">
                <a:solidFill>
                  <a:schemeClr val="tx1"/>
                </a:solidFill>
                <a:effectLst/>
              </a:rPr>
              <a:t>Computations</a:t>
            </a:r>
            <a:r>
              <a:rPr lang="en-US" dirty="0">
                <a:solidFill>
                  <a:schemeClr val="tx1"/>
                </a:solidFill>
                <a:effectLst/>
              </a:rPr>
              <a:t>: from a continuous mathematical model to computer algorithms and, finally, to a discrete solution </a:t>
            </a:r>
          </a:p>
          <a:p>
            <a:pPr marL="342900" indent="-342900">
              <a:buFont typeface="Arial" panose="020B0604020202020204" pitchFamily="34" charset="0"/>
              <a:buChar char="•"/>
            </a:pPr>
            <a:r>
              <a:rPr lang="en-US" dirty="0">
                <a:solidFill>
                  <a:schemeClr val="tx1"/>
                </a:solidFill>
                <a:effectLst/>
              </a:rPr>
              <a:t>Emphasis</a:t>
            </a:r>
          </a:p>
          <a:p>
            <a:pPr marL="726948" lvl="1" indent="-342900">
              <a:buFont typeface="Arial" panose="020B0604020202020204" pitchFamily="34" charset="0"/>
              <a:buChar char="•"/>
            </a:pPr>
            <a:r>
              <a:rPr lang="en-US" dirty="0">
                <a:solidFill>
                  <a:schemeClr val="tx1"/>
                </a:solidFill>
              </a:rPr>
              <a:t>N</a:t>
            </a:r>
            <a:r>
              <a:rPr lang="en-US" dirty="0">
                <a:solidFill>
                  <a:schemeClr val="tx1"/>
                </a:solidFill>
                <a:effectLst/>
              </a:rPr>
              <a:t>umerical algorithms for fluid mechanics and their implementation</a:t>
            </a:r>
          </a:p>
          <a:p>
            <a:pPr marL="726948" lvl="1" indent="-342900">
              <a:buFont typeface="Arial" panose="020B0604020202020204" pitchFamily="34" charset="0"/>
              <a:buChar char="•"/>
            </a:pPr>
            <a:r>
              <a:rPr lang="en-US" dirty="0">
                <a:solidFill>
                  <a:schemeClr val="tx1"/>
                </a:solidFill>
                <a:effectLst/>
              </a:rPr>
              <a:t>Analysis and understanding of the numerical properties and physical motivation</a:t>
            </a:r>
          </a:p>
          <a:p>
            <a:pPr marL="726948" lvl="1" indent="-342900">
              <a:buFont typeface="Arial" panose="020B0604020202020204" pitchFamily="34" charset="0"/>
              <a:buChar char="•"/>
            </a:pPr>
            <a:r>
              <a:rPr lang="en-US" dirty="0">
                <a:solidFill>
                  <a:schemeClr val="tx1"/>
                </a:solidFill>
              </a:rPr>
              <a:t>V</a:t>
            </a:r>
            <a:r>
              <a:rPr lang="en-US" dirty="0">
                <a:solidFill>
                  <a:schemeClr val="tx1"/>
                </a:solidFill>
                <a:effectLst/>
              </a:rPr>
              <a:t>erification and Validation (V&amp;V)</a:t>
            </a:r>
          </a:p>
          <a:p>
            <a:pPr marL="342900" indent="-342900">
              <a:buFont typeface="Arial" panose="020B0604020202020204" pitchFamily="34" charset="0"/>
              <a:buChar char="•"/>
            </a:pPr>
            <a:r>
              <a:rPr lang="en-US" dirty="0">
                <a:solidFill>
                  <a:schemeClr val="tx1"/>
                </a:solidFill>
                <a:effectLst/>
              </a:rPr>
              <a:t>Computing and programming are of primary importance </a:t>
            </a:r>
          </a:p>
          <a:p>
            <a:pPr marL="342900" indent="-342900">
              <a:buFont typeface="Arial" panose="020B0604020202020204" pitchFamily="34" charset="0"/>
              <a:buChar char="•"/>
            </a:pPr>
            <a:r>
              <a:rPr lang="en-US" dirty="0">
                <a:solidFill>
                  <a:schemeClr val="tx1"/>
                </a:solidFill>
              </a:rPr>
              <a:t>Classes are designed to work from fundamentals of discretization, to supporting complex </a:t>
            </a:r>
            <a:r>
              <a:rPr lang="en-US" dirty="0" err="1">
                <a:solidFill>
                  <a:schemeClr val="tx1"/>
                </a:solidFill>
              </a:rPr>
              <a:t>multiphysics</a:t>
            </a:r>
            <a:r>
              <a:rPr lang="en-US" dirty="0">
                <a:solidFill>
                  <a:schemeClr val="tx1"/>
                </a:solidFill>
              </a:rPr>
              <a:t> modeling and simulation (Mod/Sim) experience</a:t>
            </a:r>
          </a:p>
          <a:p>
            <a:pPr marL="726948" lvl="1" indent="-342900">
              <a:buFont typeface="Arial" panose="020B0604020202020204" pitchFamily="34" charset="0"/>
              <a:buChar char="•"/>
            </a:pPr>
            <a:r>
              <a:rPr lang="en-US" dirty="0">
                <a:solidFill>
                  <a:schemeClr val="tx1"/>
                </a:solidFill>
                <a:effectLst/>
              </a:rPr>
              <a:t>Weekly lab-like sessions (Friday) will run canonical CFD </a:t>
            </a:r>
            <a:r>
              <a:rPr lang="en-US" dirty="0">
                <a:solidFill>
                  <a:schemeClr val="tx1"/>
                </a:solidFill>
              </a:rPr>
              <a:t>cases (channels, pipes, jets, etc.)</a:t>
            </a:r>
            <a:endParaRPr lang="en-US" dirty="0">
              <a:solidFill>
                <a:schemeClr val="tx1"/>
              </a:solidFill>
              <a:effectLst/>
            </a:endParaRPr>
          </a:p>
          <a:p>
            <a:pPr marL="342900" indent="-342900">
              <a:buFont typeface="Arial" panose="020B0604020202020204" pitchFamily="34" charset="0"/>
              <a:buChar char="•"/>
            </a:pPr>
            <a:endParaRPr lang="en-US" dirty="0">
              <a:solidFill>
                <a:schemeClr val="tx1"/>
              </a:solidFill>
              <a:effectLst/>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842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lnSpcReduction="10000"/>
          </a:bodyPr>
          <a:lstStyle/>
          <a:p>
            <a:r>
              <a:rPr lang="en-US" dirty="0">
                <a:effectLst/>
              </a:rPr>
              <a:t>Examples:</a:t>
            </a:r>
          </a:p>
          <a:p>
            <a:pPr marL="342900" indent="-342900">
              <a:buFont typeface="Arial" panose="020B0604020202020204" pitchFamily="34" charset="0"/>
              <a:buChar char="•"/>
            </a:pPr>
            <a:r>
              <a:rPr lang="en-US" dirty="0"/>
              <a:t>Is it RHS += A, RHS -=A? Which is correct?</a:t>
            </a:r>
          </a:p>
          <a:p>
            <a:pPr marL="342900" indent="-342900">
              <a:buFont typeface="Arial" panose="020B0604020202020204" pitchFamily="34" charset="0"/>
              <a:buChar char="•"/>
            </a:pPr>
            <a:r>
              <a:rPr lang="en-US" dirty="0">
                <a:effectLst/>
              </a:rPr>
              <a:t>Should the contribution be scaled by a volume?</a:t>
            </a:r>
          </a:p>
          <a:p>
            <a:pPr marL="342900" indent="-342900">
              <a:buFont typeface="Arial" panose="020B0604020202020204" pitchFamily="34" charset="0"/>
              <a:buChar char="•"/>
            </a:pPr>
            <a:r>
              <a:rPr lang="en-US" dirty="0"/>
              <a:t>How does the Quantity of Interest (</a:t>
            </a:r>
            <a:r>
              <a:rPr lang="en-US" dirty="0" err="1"/>
              <a:t>QoI</a:t>
            </a:r>
            <a:r>
              <a:rPr lang="en-US" dirty="0"/>
              <a:t>) behave as a function of mesh or time step resolution?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flipV="1">
            <a:off x="7219179" y="3743917"/>
            <a:ext cx="796227" cy="88453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Verification</a:t>
            </a:r>
            <a:r>
              <a:rPr lang="en-US" dirty="0"/>
              <a:t>: </a:t>
            </a:r>
            <a:r>
              <a:rPr lang="en-US" i="1" dirty="0"/>
              <a:t>Process of determining that (1) the model implementation faithfully represents the conceptual model (without mistakes) and (2) the solution to the model is accurate</a:t>
            </a:r>
          </a:p>
        </p:txBody>
      </p:sp>
      <p:sp>
        <p:nvSpPr>
          <p:cNvPr id="13" name="TextBox 12">
            <a:extLst>
              <a:ext uri="{FF2B5EF4-FFF2-40B4-BE49-F238E27FC236}">
                <a16:creationId xmlns:a16="http://schemas.microsoft.com/office/drawing/2014/main" id="{2F84B8ED-FFF3-64DE-3BA2-166967284A22}"/>
              </a:ext>
            </a:extLst>
          </p:cNvPr>
          <p:cNvSpPr txBox="1"/>
          <p:nvPr/>
        </p:nvSpPr>
        <p:spPr>
          <a:xfrm>
            <a:off x="8105616" y="4215538"/>
            <a:ext cx="0" cy="0"/>
          </a:xfrm>
          <a:prstGeom prst="rect">
            <a:avLst/>
          </a:prstGeom>
        </p:spPr>
        <p:txBody>
          <a:bodyPr vert="horz" wrap="none" lIns="91440" tIns="45720" rIns="91440" bIns="45720" rtlCol="0">
            <a:noAutofit/>
          </a:bodyPr>
          <a:lstStyle/>
          <a:p>
            <a:pPr algn="l"/>
            <a:r>
              <a:rPr lang="en-US" dirty="0"/>
              <a:t>Verification</a:t>
            </a:r>
          </a:p>
        </p:txBody>
      </p:sp>
    </p:spTree>
    <p:extLst>
      <p:ext uri="{BB962C8B-B14F-4D97-AF65-F5344CB8AC3E}">
        <p14:creationId xmlns:p14="http://schemas.microsoft.com/office/powerpoint/2010/main" val="268695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2CBAA7-B6E3-B9AA-1073-F1BAE1349B5A}"/>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6" name="Oval 5">
            <a:extLst>
              <a:ext uri="{FF2B5EF4-FFF2-40B4-BE49-F238E27FC236}">
                <a16:creationId xmlns:a16="http://schemas.microsoft.com/office/drawing/2014/main" id="{BCABE50A-A555-FD95-1B96-365FB1EF8BEC}"/>
              </a:ext>
            </a:extLst>
          </p:cNvPr>
          <p:cNvSpPr/>
          <p:nvPr/>
        </p:nvSpPr>
        <p:spPr>
          <a:xfrm>
            <a:off x="1256330"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9ED2D2A2-B599-D5A3-BBC4-BDB1ACC9D94B}"/>
              </a:ext>
            </a:extLst>
          </p:cNvPr>
          <p:cNvSpPr/>
          <p:nvPr/>
        </p:nvSpPr>
        <p:spPr>
          <a:xfrm>
            <a:off x="7145686" y="186633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2D79A4B-4383-8E6F-251B-1190E8F25B99}"/>
              </a:ext>
            </a:extLst>
          </p:cNvPr>
          <p:cNvSpPr/>
          <p:nvPr/>
        </p:nvSpPr>
        <p:spPr>
          <a:xfrm>
            <a:off x="4398935" y="4593809"/>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5" name="Content Placeholder 3">
            <a:extLst>
              <a:ext uri="{FF2B5EF4-FFF2-40B4-BE49-F238E27FC236}">
                <a16:creationId xmlns:a16="http://schemas.microsoft.com/office/drawing/2014/main" id="{EB1A6C06-CF97-9457-BFAB-36A48E69C48F}"/>
              </a:ext>
            </a:extLst>
          </p:cNvPr>
          <p:cNvSpPr>
            <a:spLocks noGrp="1"/>
          </p:cNvSpPr>
          <p:nvPr>
            <p:ph sz="quarter" idx="11"/>
          </p:nvPr>
        </p:nvSpPr>
        <p:spPr>
          <a:xfrm>
            <a:off x="143689" y="4122548"/>
            <a:ext cx="4255246" cy="2735451"/>
          </a:xfrm>
        </p:spPr>
        <p:txBody>
          <a:bodyPr>
            <a:normAutofit/>
          </a:bodyPr>
          <a:lstStyle/>
          <a:p>
            <a:r>
              <a:rPr lang="en-US" dirty="0">
                <a:effectLst/>
              </a:rPr>
              <a:t>Examples:</a:t>
            </a:r>
          </a:p>
          <a:p>
            <a:pPr marL="342900" indent="-342900">
              <a:buFont typeface="Arial" panose="020B0604020202020204" pitchFamily="34" charset="0"/>
              <a:buChar char="•"/>
            </a:pPr>
            <a:r>
              <a:rPr lang="en-US" dirty="0"/>
              <a:t>Midterm project: compare drag coefficient prediction to an experiment</a:t>
            </a:r>
          </a:p>
          <a:p>
            <a:pPr marL="342900" indent="-342900">
              <a:buFont typeface="Arial" panose="020B0604020202020204" pitchFamily="34" charset="0"/>
              <a:buChar char="•"/>
            </a:pPr>
            <a:r>
              <a:rPr lang="en-US" dirty="0"/>
              <a:t>Final project: compare drag coefficient for flow past rotating shapes; chaotic flow prediction at a given configuration</a:t>
            </a:r>
            <a:endParaRPr lang="en-US" dirty="0">
              <a:effectLst/>
            </a:endParaRPr>
          </a:p>
        </p:txBody>
      </p:sp>
      <p:cxnSp>
        <p:nvCxnSpPr>
          <p:cNvPr id="11" name="Straight Arrow Connector 10">
            <a:extLst>
              <a:ext uri="{FF2B5EF4-FFF2-40B4-BE49-F238E27FC236}">
                <a16:creationId xmlns:a16="http://schemas.microsoft.com/office/drawing/2014/main" id="{9D954132-7CE0-F55B-B66B-AC0BF5F24BC8}"/>
              </a:ext>
            </a:extLst>
          </p:cNvPr>
          <p:cNvCxnSpPr>
            <a:cxnSpLocks/>
          </p:cNvCxnSpPr>
          <p:nvPr/>
        </p:nvCxnSpPr>
        <p:spPr>
          <a:xfrm>
            <a:off x="4001950" y="3685259"/>
            <a:ext cx="787026" cy="88896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38CB668-6366-0580-B461-35F1E4DEBC88}"/>
              </a:ext>
            </a:extLst>
          </p:cNvPr>
          <p:cNvSpPr txBox="1"/>
          <p:nvPr/>
        </p:nvSpPr>
        <p:spPr>
          <a:xfrm>
            <a:off x="8896027" y="5656881"/>
            <a:ext cx="0" cy="0"/>
          </a:xfrm>
          <a:prstGeom prst="rect">
            <a:avLst/>
          </a:prstGeom>
        </p:spPr>
        <p:txBody>
          <a:bodyPr vert="horz" wrap="none" lIns="91440" tIns="45720" rIns="91440" bIns="45720" rtlCol="0">
            <a:noAutofit/>
          </a:bodyPr>
          <a:lstStyle/>
          <a:p>
            <a:endParaRPr lang="en-US" dirty="0">
              <a:effectLst/>
            </a:endParaRPr>
          </a:p>
        </p:txBody>
      </p:sp>
      <p:sp>
        <p:nvSpPr>
          <p:cNvPr id="9" name="Title 1">
            <a:extLst>
              <a:ext uri="{FF2B5EF4-FFF2-40B4-BE49-F238E27FC236}">
                <a16:creationId xmlns:a16="http://schemas.microsoft.com/office/drawing/2014/main" id="{DA537770-6F1C-835A-6C46-89B1DF0D7971}"/>
              </a:ext>
            </a:extLst>
          </p:cNvPr>
          <p:cNvSpPr txBox="1">
            <a:spLocks/>
          </p:cNvSpPr>
          <p:nvPr/>
        </p:nvSpPr>
        <p:spPr>
          <a:xfrm>
            <a:off x="1600200" y="261257"/>
            <a:ext cx="10096500" cy="774779"/>
          </a:xfrm>
          <a:prstGeom prst="rect">
            <a:avLst/>
          </a:prstGeom>
        </p:spPr>
        <p:txBody>
          <a:bodyPr vert="horz" lIns="0" tIns="0" rIns="0" bIns="0" rtlCol="0" anchor="ctr">
            <a:normAutofit fontScale="92500" lnSpcReduction="200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u="sng" dirty="0"/>
              <a:t>Validation</a:t>
            </a:r>
            <a:r>
              <a:rPr lang="en-US" dirty="0"/>
              <a:t>: </a:t>
            </a:r>
            <a:r>
              <a:rPr lang="en-US" i="1" dirty="0">
                <a:effectLst/>
              </a:rPr>
              <a:t>Process of determining the degree to which the numerical solutions (hence the model) is an accurate representation of reality from the perspective of the intended application </a:t>
            </a:r>
          </a:p>
          <a:p>
            <a:endParaRPr lang="en-US" i="1" dirty="0"/>
          </a:p>
        </p:txBody>
      </p:sp>
      <p:sp>
        <p:nvSpPr>
          <p:cNvPr id="13" name="TextBox 12">
            <a:extLst>
              <a:ext uri="{FF2B5EF4-FFF2-40B4-BE49-F238E27FC236}">
                <a16:creationId xmlns:a16="http://schemas.microsoft.com/office/drawing/2014/main" id="{2F84B8ED-FFF3-64DE-3BA2-166967284A22}"/>
              </a:ext>
            </a:extLst>
          </p:cNvPr>
          <p:cNvSpPr txBox="1"/>
          <p:nvPr/>
        </p:nvSpPr>
        <p:spPr>
          <a:xfrm>
            <a:off x="4664991" y="3890073"/>
            <a:ext cx="0" cy="0"/>
          </a:xfrm>
          <a:prstGeom prst="rect">
            <a:avLst/>
          </a:prstGeom>
        </p:spPr>
        <p:txBody>
          <a:bodyPr vert="horz" wrap="none" lIns="91440" tIns="45720" rIns="91440" bIns="45720" rtlCol="0">
            <a:noAutofit/>
          </a:bodyPr>
          <a:lstStyle/>
          <a:p>
            <a:pPr algn="l"/>
            <a:r>
              <a:rPr lang="en-US" dirty="0"/>
              <a:t>Validation</a:t>
            </a:r>
          </a:p>
        </p:txBody>
      </p:sp>
    </p:spTree>
    <p:extLst>
      <p:ext uri="{BB962C8B-B14F-4D97-AF65-F5344CB8AC3E}">
        <p14:creationId xmlns:p14="http://schemas.microsoft.com/office/powerpoint/2010/main" val="421241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8F95-A23B-7DF6-012C-CF41F893532F}"/>
              </a:ext>
            </a:extLst>
          </p:cNvPr>
          <p:cNvSpPr>
            <a:spLocks noGrp="1"/>
          </p:cNvSpPr>
          <p:nvPr>
            <p:ph type="title"/>
          </p:nvPr>
        </p:nvSpPr>
        <p:spPr/>
        <p:txBody>
          <a:bodyPr/>
          <a:lstStyle/>
          <a:p>
            <a:r>
              <a:rPr lang="en-US" dirty="0"/>
              <a:t>Verification vs Validation (V&amp;V)? The Formal Lexicon </a:t>
            </a:r>
          </a:p>
        </p:txBody>
      </p:sp>
      <p:sp>
        <p:nvSpPr>
          <p:cNvPr id="3" name="Slide Number Placeholder 2">
            <a:extLst>
              <a:ext uri="{FF2B5EF4-FFF2-40B4-BE49-F238E27FC236}">
                <a16:creationId xmlns:a16="http://schemas.microsoft.com/office/drawing/2014/main" id="{DB2EE297-0E9F-255B-788F-D605167E6F4B}"/>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506BF3BC-11FF-066F-996D-B29A40294B79}"/>
              </a:ext>
            </a:extLst>
          </p:cNvPr>
          <p:cNvSpPr>
            <a:spLocks noGrp="1"/>
          </p:cNvSpPr>
          <p:nvPr>
            <p:ph sz="quarter" idx="11"/>
          </p:nvPr>
        </p:nvSpPr>
        <p:spPr>
          <a:xfrm>
            <a:off x="647700" y="1409700"/>
            <a:ext cx="11049000" cy="5426812"/>
          </a:xfrm>
        </p:spPr>
        <p:txBody>
          <a:bodyPr>
            <a:normAutofit/>
          </a:bodyPr>
          <a:lstStyle/>
          <a:p>
            <a:r>
              <a:rPr lang="en-US" u="sng" dirty="0"/>
              <a:t>Verification</a:t>
            </a:r>
            <a:r>
              <a:rPr lang="en-US" dirty="0"/>
              <a:t>: Are we solving the equations correctly?</a:t>
            </a:r>
          </a:p>
          <a:p>
            <a:pPr marL="342900" indent="-342900">
              <a:buFont typeface="Arial" panose="020B0604020202020204" pitchFamily="34" charset="0"/>
              <a:buChar char="•"/>
            </a:pPr>
            <a:r>
              <a:rPr lang="en-US" dirty="0"/>
              <a:t>Represents an exercise in computational mathematics</a:t>
            </a:r>
          </a:p>
          <a:p>
            <a:pPr marL="342900" indent="-342900">
              <a:buFont typeface="Arial" panose="020B0604020202020204" pitchFamily="34" charset="0"/>
              <a:buChar char="•"/>
            </a:pPr>
            <a:r>
              <a:rPr lang="en-US" dirty="0"/>
              <a:t>Given an equation, is the solution converging at known rates?</a:t>
            </a:r>
          </a:p>
          <a:p>
            <a:r>
              <a:rPr lang="en-US" u="sng" dirty="0"/>
              <a:t>Validation</a:t>
            </a:r>
            <a:r>
              <a:rPr lang="en-US" dirty="0"/>
              <a:t>: Are we solving the correct equations?</a:t>
            </a:r>
          </a:p>
          <a:p>
            <a:pPr marL="342900" indent="-342900">
              <a:buFont typeface="Arial" panose="020B0604020202020204" pitchFamily="34" charset="0"/>
              <a:buChar char="•"/>
            </a:pPr>
            <a:r>
              <a:rPr lang="en-US" dirty="0"/>
              <a:t>Represents an exercise in understanding the physics associated with the real world use case</a:t>
            </a:r>
          </a:p>
          <a:p>
            <a:r>
              <a:rPr lang="en-US" dirty="0">
                <a:effectLst/>
              </a:rPr>
              <a:t>In this course, we will strongly focus on </a:t>
            </a:r>
            <a:r>
              <a:rPr lang="en-US" i="1" dirty="0">
                <a:effectLst/>
              </a:rPr>
              <a:t>verification</a:t>
            </a:r>
            <a:endParaRPr lang="en-US" dirty="0">
              <a:effectLst/>
            </a:endParaRPr>
          </a:p>
          <a:p>
            <a:pPr marL="342900" indent="-342900">
              <a:buFont typeface="Arial" panose="020B0604020202020204" pitchFamily="34" charset="0"/>
              <a:buChar char="•"/>
            </a:pPr>
            <a:r>
              <a:rPr lang="en-US" dirty="0">
                <a:effectLst/>
              </a:rPr>
              <a:t>Establishing the correctness of the numerical implementation is key</a:t>
            </a:r>
          </a:p>
          <a:p>
            <a:pPr marL="342900" indent="-342900">
              <a:buFont typeface="Arial" panose="020B0604020202020204" pitchFamily="34" charset="0"/>
              <a:buChar char="•"/>
            </a:pPr>
            <a:r>
              <a:rPr lang="en-US" dirty="0">
                <a:effectLst/>
              </a:rPr>
              <a:t>Comparisons of the numerical results to reality is not the primary objective</a:t>
            </a:r>
          </a:p>
          <a:p>
            <a:r>
              <a:rPr lang="en-US" dirty="0"/>
              <a:t>Verification challenges?</a:t>
            </a:r>
          </a:p>
          <a:p>
            <a:pPr marL="342900" indent="-342900">
              <a:buFont typeface="Arial" panose="020B0604020202020204" pitchFamily="34" charset="0"/>
              <a:buChar char="•"/>
            </a:pPr>
            <a:r>
              <a:rPr lang="en-US" dirty="0"/>
              <a:t>K</a:t>
            </a:r>
            <a:r>
              <a:rPr lang="en-US" dirty="0">
                <a:effectLst/>
              </a:rPr>
              <a:t>nowledge of the true solution, i.e., exact analytical solutions</a:t>
            </a:r>
          </a:p>
          <a:p>
            <a:pPr marL="342900" indent="-342900">
              <a:buFont typeface="Arial" panose="020B0604020202020204" pitchFamily="34" charset="0"/>
              <a:buChar char="•"/>
            </a:pPr>
            <a:r>
              <a:rPr lang="en-US" dirty="0">
                <a:effectLst/>
              </a:rPr>
              <a:t>How many exact solutions exist for our class of physics? Not many!</a:t>
            </a:r>
          </a:p>
          <a:p>
            <a:pPr marL="342900" indent="-342900">
              <a:buFont typeface="Arial" panose="020B0604020202020204" pitchFamily="34" charset="0"/>
              <a:buChar char="•"/>
            </a:pPr>
            <a:r>
              <a:rPr lang="en-US" dirty="0"/>
              <a:t>Hint: Method of</a:t>
            </a:r>
            <a:r>
              <a:rPr lang="en-US" dirty="0">
                <a:effectLst/>
              </a:rPr>
              <a:t> Manufactured Solutions (MMS)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276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Tree>
    <p:extLst>
      <p:ext uri="{BB962C8B-B14F-4D97-AF65-F5344CB8AC3E}">
        <p14:creationId xmlns:p14="http://schemas.microsoft.com/office/powerpoint/2010/main" val="25458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Tree>
    <p:extLst>
      <p:ext uri="{BB962C8B-B14F-4D97-AF65-F5344CB8AC3E}">
        <p14:creationId xmlns:p14="http://schemas.microsoft.com/office/powerpoint/2010/main" val="42499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2A40-46E5-272E-B6C9-F872FBC6503D}"/>
              </a:ext>
            </a:extLst>
          </p:cNvPr>
          <p:cNvSpPr>
            <a:spLocks noGrp="1"/>
          </p:cNvSpPr>
          <p:nvPr>
            <p:ph type="title"/>
          </p:nvPr>
        </p:nvSpPr>
        <p:spPr/>
        <p:txBody>
          <a:bodyPr/>
          <a:lstStyle/>
          <a:p>
            <a:r>
              <a:rPr lang="en-US" dirty="0"/>
              <a:t>The Construction of a Numerical Method: </a:t>
            </a:r>
            <a:br>
              <a:rPr lang="en-US" dirty="0"/>
            </a:br>
            <a:r>
              <a:rPr lang="en-US" dirty="0"/>
              <a:t>Discretization and Solution</a:t>
            </a:r>
          </a:p>
        </p:txBody>
      </p:sp>
      <p:sp>
        <p:nvSpPr>
          <p:cNvPr id="3" name="Slide Number Placeholder 2">
            <a:extLst>
              <a:ext uri="{FF2B5EF4-FFF2-40B4-BE49-F238E27FC236}">
                <a16:creationId xmlns:a16="http://schemas.microsoft.com/office/drawing/2014/main" id="{C9045BF5-F9D1-3501-AEC1-9F72E76D8F2D}"/>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5" name="Oval 4">
            <a:extLst>
              <a:ext uri="{FF2B5EF4-FFF2-40B4-BE49-F238E27FC236}">
                <a16:creationId xmlns:a16="http://schemas.microsoft.com/office/drawing/2014/main" id="{ED5E33BA-B586-94E6-A220-5B2F057A4C04}"/>
              </a:ext>
            </a:extLst>
          </p:cNvPr>
          <p:cNvSpPr/>
          <p:nvPr/>
        </p:nvSpPr>
        <p:spPr>
          <a:xfrm>
            <a:off x="8611894"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6" name="Oval 5">
            <a:extLst>
              <a:ext uri="{FF2B5EF4-FFF2-40B4-BE49-F238E27FC236}">
                <a16:creationId xmlns:a16="http://schemas.microsoft.com/office/drawing/2014/main" id="{FFC7AEC0-F5EA-4E8E-1577-CA789A611410}"/>
              </a:ext>
            </a:extLst>
          </p:cNvPr>
          <p:cNvSpPr/>
          <p:nvPr/>
        </p:nvSpPr>
        <p:spPr>
          <a:xfrm>
            <a:off x="171451"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7" name="Oval 6">
            <a:extLst>
              <a:ext uri="{FF2B5EF4-FFF2-40B4-BE49-F238E27FC236}">
                <a16:creationId xmlns:a16="http://schemas.microsoft.com/office/drawing/2014/main" id="{F9CF9370-1D93-C838-B7E7-7353365F72C2}"/>
              </a:ext>
            </a:extLst>
          </p:cNvPr>
          <p:cNvSpPr/>
          <p:nvPr/>
        </p:nvSpPr>
        <p:spPr>
          <a:xfrm>
            <a:off x="4391672" y="398960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
        <p:nvSpPr>
          <p:cNvPr id="8" name="Right Arrow 7">
            <a:extLst>
              <a:ext uri="{FF2B5EF4-FFF2-40B4-BE49-F238E27FC236}">
                <a16:creationId xmlns:a16="http://schemas.microsoft.com/office/drawing/2014/main" id="{CC13A30F-E7DF-4BB8-4AF5-B34B0554A8D9}"/>
              </a:ext>
            </a:extLst>
          </p:cNvPr>
          <p:cNvSpPr/>
          <p:nvPr/>
        </p:nvSpPr>
        <p:spPr>
          <a:xfrm>
            <a:off x="3719593"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FAAE528-BB69-9B5F-3CB8-65CD36B7FB95}"/>
              </a:ext>
            </a:extLst>
          </p:cNvPr>
          <p:cNvSpPr/>
          <p:nvPr/>
        </p:nvSpPr>
        <p:spPr>
          <a:xfrm>
            <a:off x="7943125" y="4804475"/>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57AB38-6557-FA10-BCE3-6A63C8B57803}"/>
              </a:ext>
            </a:extLst>
          </p:cNvPr>
          <p:cNvCxnSpPr/>
          <p:nvPr/>
        </p:nvCxnSpPr>
        <p:spPr>
          <a:xfrm>
            <a:off x="3952067" y="3068664"/>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0C1E01-B9B1-20A8-BC28-9A5E8D78298C}"/>
              </a:ext>
            </a:extLst>
          </p:cNvPr>
          <p:cNvCxnSpPr/>
          <p:nvPr/>
        </p:nvCxnSpPr>
        <p:spPr>
          <a:xfrm>
            <a:off x="8134270" y="3053166"/>
            <a:ext cx="0" cy="34182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4BD0172C-4430-7DC4-02E0-FA81BAE36257}"/>
              </a:ext>
            </a:extLst>
          </p:cNvPr>
          <p:cNvSpPr>
            <a:spLocks noGrp="1"/>
          </p:cNvSpPr>
          <p:nvPr>
            <p:ph sz="quarter" idx="11"/>
          </p:nvPr>
        </p:nvSpPr>
        <p:spPr>
          <a:xfrm>
            <a:off x="213748" y="1486543"/>
            <a:ext cx="3743965" cy="2418381"/>
          </a:xfrm>
        </p:spPr>
        <p:txBody>
          <a:bodyPr/>
          <a:lstStyle/>
          <a:p>
            <a:r>
              <a:rPr lang="en-US" dirty="0"/>
              <a:t>Mathematical Formulation</a:t>
            </a:r>
          </a:p>
          <a:p>
            <a:pPr marL="342900" indent="-342900">
              <a:buFont typeface="Arial" panose="020B0604020202020204" pitchFamily="34" charset="0"/>
              <a:buChar char="•"/>
            </a:pPr>
            <a:r>
              <a:rPr lang="en-US" dirty="0"/>
              <a:t>Partial differential equations (PDE)</a:t>
            </a:r>
          </a:p>
          <a:p>
            <a:pPr marL="342900" indent="-342900">
              <a:buFont typeface="Arial" panose="020B0604020202020204" pitchFamily="34" charset="0"/>
              <a:buChar char="•"/>
            </a:pPr>
            <a:r>
              <a:rPr lang="en-US" dirty="0"/>
              <a:t>Initial Conditions (IC)</a:t>
            </a:r>
          </a:p>
          <a:p>
            <a:pPr marL="342900" indent="-342900">
              <a:buFont typeface="Arial" panose="020B0604020202020204" pitchFamily="34" charset="0"/>
              <a:buChar char="•"/>
            </a:pPr>
            <a:r>
              <a:rPr lang="en-US" dirty="0"/>
              <a:t>Boundary Conditions (BC)</a:t>
            </a:r>
          </a:p>
        </p:txBody>
      </p:sp>
      <p:sp>
        <p:nvSpPr>
          <p:cNvPr id="14" name="TextBox 13">
            <a:extLst>
              <a:ext uri="{FF2B5EF4-FFF2-40B4-BE49-F238E27FC236}">
                <a16:creationId xmlns:a16="http://schemas.microsoft.com/office/drawing/2014/main" id="{3AA213C1-E385-8769-60D9-4B701FC4454A}"/>
              </a:ext>
            </a:extLst>
          </p:cNvPr>
          <p:cNvSpPr txBox="1"/>
          <p:nvPr/>
        </p:nvSpPr>
        <p:spPr>
          <a:xfrm>
            <a:off x="3099660" y="6462793"/>
            <a:ext cx="0" cy="0"/>
          </a:xfrm>
          <a:prstGeom prst="rect">
            <a:avLst/>
          </a:prstGeom>
        </p:spPr>
        <p:txBody>
          <a:bodyPr vert="horz" wrap="none" lIns="91440" tIns="45720" rIns="91440" bIns="45720" rtlCol="0">
            <a:noAutofit/>
          </a:bodyPr>
          <a:lstStyle/>
          <a:p>
            <a:pPr algn="l"/>
            <a:r>
              <a:rPr lang="en-US" dirty="0"/>
              <a:t>Discretization step</a:t>
            </a:r>
          </a:p>
        </p:txBody>
      </p:sp>
      <p:sp>
        <p:nvSpPr>
          <p:cNvPr id="4" name="Content Placeholder 3">
            <a:extLst>
              <a:ext uri="{FF2B5EF4-FFF2-40B4-BE49-F238E27FC236}">
                <a16:creationId xmlns:a16="http://schemas.microsoft.com/office/drawing/2014/main" id="{AB61D700-D01E-BB58-7044-DED5ADFDD73E}"/>
              </a:ext>
            </a:extLst>
          </p:cNvPr>
          <p:cNvSpPr txBox="1">
            <a:spLocks/>
          </p:cNvSpPr>
          <p:nvPr/>
        </p:nvSpPr>
        <p:spPr>
          <a:xfrm>
            <a:off x="4231037"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Formulation</a:t>
            </a:r>
          </a:p>
          <a:p>
            <a:pPr marL="342900" indent="-342900">
              <a:buFont typeface="Arial" panose="020B0604020202020204" pitchFamily="34" charset="0"/>
              <a:buChar char="•"/>
            </a:pPr>
            <a:r>
              <a:rPr lang="en-US" dirty="0"/>
              <a:t>Discretize in space and time</a:t>
            </a:r>
          </a:p>
          <a:p>
            <a:pPr marL="342900" indent="-342900">
              <a:buFont typeface="Arial" panose="020B0604020202020204" pitchFamily="34" charset="0"/>
              <a:buChar char="•"/>
            </a:pPr>
            <a:r>
              <a:rPr lang="en-US" dirty="0"/>
              <a:t>Algebraic Differential Equations (ADE)</a:t>
            </a:r>
          </a:p>
        </p:txBody>
      </p:sp>
      <p:sp>
        <p:nvSpPr>
          <p:cNvPr id="10" name="TextBox 9">
            <a:extLst>
              <a:ext uri="{FF2B5EF4-FFF2-40B4-BE49-F238E27FC236}">
                <a16:creationId xmlns:a16="http://schemas.microsoft.com/office/drawing/2014/main" id="{4D19A897-F9C4-C7FE-D7F7-89D25C764D08}"/>
              </a:ext>
            </a:extLst>
          </p:cNvPr>
          <p:cNvSpPr txBox="1"/>
          <p:nvPr/>
        </p:nvSpPr>
        <p:spPr>
          <a:xfrm>
            <a:off x="7374612" y="6444714"/>
            <a:ext cx="0" cy="0"/>
          </a:xfrm>
          <a:prstGeom prst="rect">
            <a:avLst/>
          </a:prstGeom>
        </p:spPr>
        <p:txBody>
          <a:bodyPr vert="horz" wrap="none" lIns="91440" tIns="45720" rIns="91440" bIns="45720" rtlCol="0">
            <a:noAutofit/>
          </a:bodyPr>
          <a:lstStyle/>
          <a:p>
            <a:pPr algn="l"/>
            <a:r>
              <a:rPr lang="en-US" dirty="0"/>
              <a:t>Solution step</a:t>
            </a:r>
          </a:p>
        </p:txBody>
      </p:sp>
      <p:sp>
        <p:nvSpPr>
          <p:cNvPr id="15" name="Content Placeholder 3">
            <a:extLst>
              <a:ext uri="{FF2B5EF4-FFF2-40B4-BE49-F238E27FC236}">
                <a16:creationId xmlns:a16="http://schemas.microsoft.com/office/drawing/2014/main" id="{6D06A511-46AD-9FC3-F6A1-EB820FB6D818}"/>
              </a:ext>
            </a:extLst>
          </p:cNvPr>
          <p:cNvSpPr txBox="1">
            <a:spLocks/>
          </p:cNvSpPr>
          <p:nvPr/>
        </p:nvSpPr>
        <p:spPr>
          <a:xfrm>
            <a:off x="8407594" y="1486543"/>
            <a:ext cx="3743965"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Numerical Solution</a:t>
            </a:r>
          </a:p>
          <a:p>
            <a:pPr marL="342900" indent="-342900">
              <a:buFont typeface="Arial" panose="020B0604020202020204" pitchFamily="34" charset="0"/>
              <a:buChar char="•"/>
            </a:pPr>
            <a:r>
              <a:rPr lang="en-US" dirty="0"/>
              <a:t>Algebraic Differential Equations (ADE)</a:t>
            </a:r>
          </a:p>
          <a:p>
            <a:pPr marL="342900" indent="-342900">
              <a:buFont typeface="Arial" panose="020B0604020202020204" pitchFamily="34" charset="0"/>
              <a:buChar char="•"/>
            </a:pPr>
            <a:r>
              <a:rPr lang="en-US" dirty="0"/>
              <a:t>Linear solvers</a:t>
            </a:r>
          </a:p>
          <a:p>
            <a:pPr marL="342900" indent="-342900">
              <a:buFont typeface="Arial" panose="020B0604020202020204" pitchFamily="34" charset="0"/>
              <a:buChar char="•"/>
            </a:pPr>
            <a:r>
              <a:rPr lang="en-US" dirty="0"/>
              <a:t>Convergence, mesh adequacy</a:t>
            </a:r>
            <a:r>
              <a:rPr lang="en-US"/>
              <a:t>, ….?</a:t>
            </a:r>
            <a:endParaRPr lang="en-US" dirty="0"/>
          </a:p>
        </p:txBody>
      </p:sp>
    </p:spTree>
    <p:extLst>
      <p:ext uri="{BB962C8B-B14F-4D97-AF65-F5344CB8AC3E}">
        <p14:creationId xmlns:p14="http://schemas.microsoft.com/office/powerpoint/2010/main" val="30278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26</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606264"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9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97C1-04CA-766A-3907-E35DBAB0D0D2}"/>
              </a:ext>
            </a:extLst>
          </p:cNvPr>
          <p:cNvSpPr>
            <a:spLocks noGrp="1"/>
          </p:cNvSpPr>
          <p:nvPr>
            <p:ph type="title"/>
          </p:nvPr>
        </p:nvSpPr>
        <p:spPr/>
        <p:txBody>
          <a:bodyPr/>
          <a:lstStyle/>
          <a:p>
            <a:r>
              <a:rPr lang="en-US" dirty="0"/>
              <a:t>Numerical Simulation Conundrum</a:t>
            </a:r>
          </a:p>
        </p:txBody>
      </p:sp>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27</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73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28</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647661" y="6050108"/>
            <a:ext cx="3745749" cy="774780"/>
          </a:xfrm>
        </p:spPr>
        <p:txBody>
          <a:bodyPr/>
          <a:lstStyle/>
          <a:p>
            <a:r>
              <a:rPr lang="en-US" dirty="0"/>
              <a:t>What we would like to have…</a:t>
            </a:r>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C2161AB-02A5-335B-27ED-79D4DDE91ED5}"/>
              </a:ext>
            </a:extLst>
          </p:cNvPr>
          <p:cNvSpPr txBox="1">
            <a:spLocks/>
          </p:cNvSpPr>
          <p:nvPr/>
        </p:nvSpPr>
        <p:spPr>
          <a:xfrm>
            <a:off x="7716707" y="6050108"/>
            <a:ext cx="2061596" cy="77478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have….</a:t>
            </a:r>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8A3BAE-0E89-57F6-DBD6-679F057ECBF8}"/>
              </a:ext>
            </a:extLst>
          </p:cNvPr>
          <p:cNvCxnSpPr>
            <a:cxnSpLocks/>
          </p:cNvCxnSpPr>
          <p:nvPr/>
        </p:nvCxnSpPr>
        <p:spPr>
          <a:xfrm>
            <a:off x="5117992" y="4978309"/>
            <a:ext cx="1835582" cy="0"/>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0D93AE-134F-1112-7980-634C5F6E4D6D}"/>
              </a:ext>
            </a:extLst>
          </p:cNvPr>
          <p:cNvSpPr txBox="1"/>
          <p:nvPr/>
        </p:nvSpPr>
        <p:spPr>
          <a:xfrm>
            <a:off x="5889356" y="5269424"/>
            <a:ext cx="0" cy="0"/>
          </a:xfrm>
          <a:prstGeom prst="rect">
            <a:avLst/>
          </a:prstGeom>
        </p:spPr>
        <p:txBody>
          <a:bodyPr vert="horz" wrap="none" lIns="91440" tIns="45720" rIns="91440" bIns="45720" rtlCol="0">
            <a:noAutofit/>
          </a:bodyPr>
          <a:lstStyle/>
          <a:p>
            <a:pPr algn="l"/>
            <a:r>
              <a:rPr lang="en-US" dirty="0"/>
              <a:t>?</a:t>
            </a:r>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19" name="Content Placeholder 3">
            <a:extLst>
              <a:ext uri="{FF2B5EF4-FFF2-40B4-BE49-F238E27FC236}">
                <a16:creationId xmlns:a16="http://schemas.microsoft.com/office/drawing/2014/main" id="{F44AAA41-89FE-DAB9-B06D-204F5C1AA94F}"/>
              </a:ext>
            </a:extLst>
          </p:cNvPr>
          <p:cNvSpPr txBox="1">
            <a:spLocks/>
          </p:cNvSpPr>
          <p:nvPr/>
        </p:nvSpPr>
        <p:spPr>
          <a:xfrm>
            <a:off x="5021449" y="2735195"/>
            <a:ext cx="2650209" cy="24183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US" altLang="en-US" sz="2000" b="0" i="0" u="none" strike="noStrike" cap="none" normalizeH="0" baseline="0" dirty="0">
                <a:ln>
                  <a:noFill/>
                </a:ln>
                <a:solidFill>
                  <a:schemeClr val="tx1"/>
                </a:solidFill>
                <a:effectLst/>
              </a:rPr>
              <a:t>Need to relate the numerical solution of the discretized problem to the exact solution of the original continuous problem! </a:t>
            </a: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036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4E47BD-77BC-28E1-55D2-17D57EFB8B34}"/>
              </a:ext>
            </a:extLst>
          </p:cNvPr>
          <p:cNvSpPr>
            <a:spLocks noGrp="1"/>
          </p:cNvSpPr>
          <p:nvPr>
            <p:ph type="sldNum" sz="quarter" idx="10"/>
          </p:nvPr>
        </p:nvSpPr>
        <p:spPr/>
        <p:txBody>
          <a:bodyPr/>
          <a:lstStyle/>
          <a:p>
            <a:fld id="{4FAB73BC-B049-4115-A692-8D63A059BFB8}" type="slidenum">
              <a:rPr lang="en-US" smtClean="0"/>
              <a:pPr/>
              <a:t>29</a:t>
            </a:fld>
            <a:endParaRPr lang="en-US" dirty="0"/>
          </a:p>
        </p:txBody>
      </p:sp>
      <p:sp>
        <p:nvSpPr>
          <p:cNvPr id="4" name="Content Placeholder 3">
            <a:extLst>
              <a:ext uri="{FF2B5EF4-FFF2-40B4-BE49-F238E27FC236}">
                <a16:creationId xmlns:a16="http://schemas.microsoft.com/office/drawing/2014/main" id="{FC547E6C-C59F-9EF6-7196-1106775E3AE7}"/>
              </a:ext>
            </a:extLst>
          </p:cNvPr>
          <p:cNvSpPr>
            <a:spLocks noGrp="1"/>
          </p:cNvSpPr>
          <p:nvPr>
            <p:ph sz="quarter" idx="11"/>
          </p:nvPr>
        </p:nvSpPr>
        <p:spPr>
          <a:xfrm>
            <a:off x="1058724" y="6050108"/>
            <a:ext cx="9666102" cy="774780"/>
          </a:xfrm>
        </p:spPr>
        <p:txBody>
          <a:bodyPr>
            <a:normAutofit fontScale="92500"/>
          </a:bodyPr>
          <a:lstStyle/>
          <a:p>
            <a:pPr marL="342900" indent="-342900">
              <a:buFont typeface="Arial" panose="020B0604020202020204" pitchFamily="34" charset="0"/>
              <a:buChar char="•"/>
            </a:pPr>
            <a:r>
              <a:rPr kumimoji="0" lang="en-US" altLang="en-US" sz="2000" b="0" i="0" u="none" strike="noStrike" cap="none" normalizeH="0" baseline="0" dirty="0">
                <a:ln>
                  <a:noFill/>
                </a:ln>
                <a:solidFill>
                  <a:schemeClr val="tx1"/>
                </a:solidFill>
                <a:effectLst/>
              </a:rPr>
              <a:t>For a well-posed, </a:t>
            </a:r>
            <a:r>
              <a:rPr kumimoji="0" lang="en-US" altLang="en-US" sz="2000" b="0" i="0" u="sng" strike="noStrike" cap="none" normalizeH="0" baseline="0" dirty="0">
                <a:ln>
                  <a:noFill/>
                </a:ln>
                <a:solidFill>
                  <a:schemeClr val="tx1"/>
                </a:solidFill>
                <a:effectLst/>
              </a:rPr>
              <a:t>linear</a:t>
            </a:r>
            <a:r>
              <a:rPr kumimoji="0" lang="en-US" altLang="en-US" sz="2000" b="0" i="0" u="none" strike="noStrike" cap="none" normalizeH="0" baseline="0" dirty="0">
                <a:ln>
                  <a:noFill/>
                </a:ln>
                <a:solidFill>
                  <a:schemeClr val="tx1"/>
                </a:solidFill>
                <a:effectLst/>
              </a:rPr>
              <a:t> PDE, Lax-</a:t>
            </a:r>
            <a:r>
              <a:rPr kumimoji="0" lang="en-US" altLang="en-US" sz="2000" b="0" i="0" u="none" strike="noStrike" cap="none" normalizeH="0" baseline="0" dirty="0" err="1">
                <a:ln>
                  <a:noFill/>
                </a:ln>
                <a:solidFill>
                  <a:schemeClr val="tx1"/>
                </a:solidFill>
                <a:effectLst/>
              </a:rPr>
              <a:t>Richtmyer</a:t>
            </a:r>
            <a:r>
              <a:rPr kumimoji="0" lang="en-US" altLang="en-US" sz="2000" b="0" i="0" u="none" strike="noStrike" cap="none" normalizeH="0" baseline="0" dirty="0">
                <a:ln>
                  <a:noFill/>
                </a:ln>
                <a:solidFill>
                  <a:schemeClr val="tx1"/>
                </a:solidFill>
                <a:effectLst/>
              </a:rPr>
              <a:t> Equivalence Theorem, AKA the </a:t>
            </a:r>
            <a:r>
              <a:rPr kumimoji="0" lang="en-US" altLang="en-US" sz="2000" b="0" i="1" u="none" strike="noStrike" cap="none" normalizeH="0" baseline="0" dirty="0">
                <a:ln>
                  <a:noFill/>
                </a:ln>
                <a:solidFill>
                  <a:schemeClr val="tx1"/>
                </a:solidFill>
                <a:effectLst/>
              </a:rPr>
              <a:t>Fundamental Theorem of Numerical Analysis</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Consistency+Stability</a:t>
            </a:r>
            <a:r>
              <a:rPr kumimoji="0" lang="en-US" altLang="en-US" sz="2000" b="0" i="0" u="none" strike="noStrike" cap="none" normalizeH="0" baseline="0" dirty="0">
                <a:ln>
                  <a:noFill/>
                </a:ln>
                <a:solidFill>
                  <a:schemeClr val="tx1"/>
                </a:solidFill>
                <a:effectLst/>
              </a:rPr>
              <a:t>  = </a:t>
            </a:r>
            <a:r>
              <a:rPr kumimoji="0" lang="en-US" altLang="en-US" sz="2000" b="0" i="0" u="none" strike="noStrike" cap="none" normalizeH="0" baseline="0" dirty="0">
                <a:ln>
                  <a:noFill/>
                </a:ln>
                <a:solidFill>
                  <a:schemeClr val="tx1"/>
                </a:solidFill>
                <a:effectLst/>
                <a:sym typeface="Wingdings" pitchFamily="2" charset="2"/>
              </a:rPr>
              <a:t>Convergence</a:t>
            </a:r>
            <a:endParaRPr lang="en-US" dirty="0"/>
          </a:p>
        </p:txBody>
      </p:sp>
      <p:sp>
        <p:nvSpPr>
          <p:cNvPr id="5" name="Oval 4">
            <a:extLst>
              <a:ext uri="{FF2B5EF4-FFF2-40B4-BE49-F238E27FC236}">
                <a16:creationId xmlns:a16="http://schemas.microsoft.com/office/drawing/2014/main" id="{025DBE24-B784-23EA-F155-0559289CF330}"/>
              </a:ext>
            </a:extLst>
          </p:cNvPr>
          <p:cNvSpPr/>
          <p:nvPr/>
        </p:nvSpPr>
        <p:spPr>
          <a:xfrm>
            <a:off x="1600200"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PDE</a:t>
            </a:r>
          </a:p>
        </p:txBody>
      </p:sp>
      <p:sp>
        <p:nvSpPr>
          <p:cNvPr id="6" name="Oval 5">
            <a:extLst>
              <a:ext uri="{FF2B5EF4-FFF2-40B4-BE49-F238E27FC236}">
                <a16:creationId xmlns:a16="http://schemas.microsoft.com/office/drawing/2014/main" id="{45B63909-2851-D0D4-770C-5F60609B0529}"/>
              </a:ext>
            </a:extLst>
          </p:cNvPr>
          <p:cNvSpPr/>
          <p:nvPr/>
        </p:nvSpPr>
        <p:spPr>
          <a:xfrm>
            <a:off x="1600200"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Exact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7" name="Right Arrow 6">
            <a:extLst>
              <a:ext uri="{FF2B5EF4-FFF2-40B4-BE49-F238E27FC236}">
                <a16:creationId xmlns:a16="http://schemas.microsoft.com/office/drawing/2014/main" id="{015A4A48-C645-46BF-8B13-E8C1279A1275}"/>
              </a:ext>
            </a:extLst>
          </p:cNvPr>
          <p:cNvSpPr/>
          <p:nvPr/>
        </p:nvSpPr>
        <p:spPr>
          <a:xfrm rot="5400000">
            <a:off x="3041540" y="3455667"/>
            <a:ext cx="511444" cy="294467"/>
          </a:xfrm>
          <a:prstGeom prst="rightArrow">
            <a:avLst/>
          </a:prstGeom>
          <a:solidFill>
            <a:schemeClr val="accent1">
              <a:alpha val="19535"/>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E85529B-9566-2A9B-554B-515B633096B5}"/>
              </a:ext>
            </a:extLst>
          </p:cNvPr>
          <p:cNvSpPr/>
          <p:nvPr/>
        </p:nvSpPr>
        <p:spPr>
          <a:xfrm>
            <a:off x="7050441" y="1349944"/>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ADE</a:t>
            </a:r>
          </a:p>
        </p:txBody>
      </p:sp>
      <p:sp>
        <p:nvSpPr>
          <p:cNvPr id="10" name="Oval 9">
            <a:extLst>
              <a:ext uri="{FF2B5EF4-FFF2-40B4-BE49-F238E27FC236}">
                <a16:creationId xmlns:a16="http://schemas.microsoft.com/office/drawing/2014/main" id="{9AFB1C4D-0B27-AD19-1934-98E0A4E9E441}"/>
              </a:ext>
            </a:extLst>
          </p:cNvPr>
          <p:cNvSpPr/>
          <p:nvPr/>
        </p:nvSpPr>
        <p:spPr>
          <a:xfrm>
            <a:off x="7050441" y="3944386"/>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Numerical </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Solution</a:t>
            </a:r>
          </a:p>
        </p:txBody>
      </p:sp>
      <p:sp>
        <p:nvSpPr>
          <p:cNvPr id="11" name="Right Arrow 10">
            <a:extLst>
              <a:ext uri="{FF2B5EF4-FFF2-40B4-BE49-F238E27FC236}">
                <a16:creationId xmlns:a16="http://schemas.microsoft.com/office/drawing/2014/main" id="{079992B5-4FC3-1770-7DA8-653039BE6A63}"/>
              </a:ext>
            </a:extLst>
          </p:cNvPr>
          <p:cNvSpPr/>
          <p:nvPr/>
        </p:nvSpPr>
        <p:spPr>
          <a:xfrm rot="5400000">
            <a:off x="8491783" y="3455667"/>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C938C81-0FF3-F3BE-E497-F98D1D9140D1}"/>
              </a:ext>
            </a:extLst>
          </p:cNvPr>
          <p:cNvSpPr txBox="1"/>
          <p:nvPr/>
        </p:nvSpPr>
        <p:spPr>
          <a:xfrm>
            <a:off x="402956" y="5441497"/>
            <a:ext cx="0" cy="0"/>
          </a:xfrm>
          <a:prstGeom prst="rect">
            <a:avLst/>
          </a:prstGeom>
        </p:spPr>
        <p:txBody>
          <a:bodyPr vert="horz" wrap="none" lIns="91440" tIns="45720" rIns="91440" bIns="45720" rtlCol="0">
            <a:noAutofit/>
          </a:bodyPr>
          <a:lstStyle/>
          <a:p>
            <a:pPr algn="l"/>
            <a:endParaRPr lang="en-US" dirty="0"/>
          </a:p>
        </p:txBody>
      </p:sp>
      <p:sp>
        <p:nvSpPr>
          <p:cNvPr id="18" name="Title 1">
            <a:extLst>
              <a:ext uri="{FF2B5EF4-FFF2-40B4-BE49-F238E27FC236}">
                <a16:creationId xmlns:a16="http://schemas.microsoft.com/office/drawing/2014/main" id="{CEE31F8B-19DC-4354-2D62-8ED16BECDB4D}"/>
              </a:ext>
            </a:extLst>
          </p:cNvPr>
          <p:cNvSpPr>
            <a:spLocks noGrp="1"/>
          </p:cNvSpPr>
          <p:nvPr>
            <p:ph type="title"/>
          </p:nvPr>
        </p:nvSpPr>
        <p:spPr>
          <a:xfrm>
            <a:off x="1600200" y="261257"/>
            <a:ext cx="10096500" cy="774779"/>
          </a:xfrm>
        </p:spPr>
        <p:txBody>
          <a:bodyPr/>
          <a:lstStyle/>
          <a:p>
            <a:r>
              <a:rPr lang="en-US" dirty="0"/>
              <a:t>Numerical Simulation Conundrum</a:t>
            </a:r>
          </a:p>
        </p:txBody>
      </p:sp>
      <p:sp>
        <p:nvSpPr>
          <p:cNvPr id="2" name="Right Arrow 1">
            <a:extLst>
              <a:ext uri="{FF2B5EF4-FFF2-40B4-BE49-F238E27FC236}">
                <a16:creationId xmlns:a16="http://schemas.microsoft.com/office/drawing/2014/main" id="{9870A8FD-ACD8-FF21-60C4-D7F8FE7BE3E2}"/>
              </a:ext>
            </a:extLst>
          </p:cNvPr>
          <p:cNvSpPr/>
          <p:nvPr/>
        </p:nvSpPr>
        <p:spPr>
          <a:xfrm rot="10800000">
            <a:off x="5693044" y="4735942"/>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A539F68-B5EE-6867-20C6-12809E38D7B1}"/>
              </a:ext>
            </a:extLst>
          </p:cNvPr>
          <p:cNvSpPr/>
          <p:nvPr/>
        </p:nvSpPr>
        <p:spPr>
          <a:xfrm rot="10800000">
            <a:off x="5693044" y="2141499"/>
            <a:ext cx="511444" cy="294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22A2AE-D935-08E9-27E0-04D1104B2667}"/>
              </a:ext>
            </a:extLst>
          </p:cNvPr>
          <p:cNvSpPr txBox="1"/>
          <p:nvPr/>
        </p:nvSpPr>
        <p:spPr>
          <a:xfrm>
            <a:off x="5377912" y="2603715"/>
            <a:ext cx="0" cy="0"/>
          </a:xfrm>
          <a:prstGeom prst="rect">
            <a:avLst/>
          </a:prstGeom>
        </p:spPr>
        <p:txBody>
          <a:bodyPr vert="horz" wrap="none" lIns="91440" tIns="45720" rIns="91440" bIns="45720" rtlCol="0">
            <a:noAutofit/>
          </a:bodyPr>
          <a:lstStyle/>
          <a:p>
            <a:pPr algn="l"/>
            <a:r>
              <a:rPr lang="en-US" dirty="0"/>
              <a:t>Consistency</a:t>
            </a:r>
          </a:p>
        </p:txBody>
      </p:sp>
      <p:sp>
        <p:nvSpPr>
          <p:cNvPr id="17" name="TextBox 16">
            <a:extLst>
              <a:ext uri="{FF2B5EF4-FFF2-40B4-BE49-F238E27FC236}">
                <a16:creationId xmlns:a16="http://schemas.microsoft.com/office/drawing/2014/main" id="{6789A016-311A-704F-140D-977CD60D2921}"/>
              </a:ext>
            </a:extLst>
          </p:cNvPr>
          <p:cNvSpPr txBox="1"/>
          <p:nvPr/>
        </p:nvSpPr>
        <p:spPr>
          <a:xfrm>
            <a:off x="5530312" y="5375328"/>
            <a:ext cx="0" cy="0"/>
          </a:xfrm>
          <a:prstGeom prst="rect">
            <a:avLst/>
          </a:prstGeom>
        </p:spPr>
        <p:txBody>
          <a:bodyPr vert="horz" wrap="none" lIns="91440" tIns="45720" rIns="91440" bIns="45720" rtlCol="0">
            <a:noAutofit/>
          </a:bodyPr>
          <a:lstStyle/>
          <a:p>
            <a:pPr algn="l"/>
            <a:r>
              <a:rPr lang="en-US" dirty="0"/>
              <a:t>Convergence</a:t>
            </a:r>
          </a:p>
        </p:txBody>
      </p:sp>
      <p:sp>
        <p:nvSpPr>
          <p:cNvPr id="20" name="TextBox 19">
            <a:extLst>
              <a:ext uri="{FF2B5EF4-FFF2-40B4-BE49-F238E27FC236}">
                <a16:creationId xmlns:a16="http://schemas.microsoft.com/office/drawing/2014/main" id="{1E86DA56-220A-7828-7DD4-74E8AA409E4D}"/>
              </a:ext>
            </a:extLst>
          </p:cNvPr>
          <p:cNvSpPr txBox="1"/>
          <p:nvPr/>
        </p:nvSpPr>
        <p:spPr>
          <a:xfrm>
            <a:off x="9125919" y="3407040"/>
            <a:ext cx="0" cy="0"/>
          </a:xfrm>
          <a:prstGeom prst="rect">
            <a:avLst/>
          </a:prstGeom>
        </p:spPr>
        <p:txBody>
          <a:bodyPr vert="horz" wrap="none" lIns="91440" tIns="45720" rIns="91440" bIns="45720" rtlCol="0">
            <a:noAutofit/>
          </a:bodyPr>
          <a:lstStyle/>
          <a:p>
            <a:pPr algn="l"/>
            <a:r>
              <a:rPr lang="en-US" dirty="0"/>
              <a:t>Stability</a:t>
            </a:r>
          </a:p>
        </p:txBody>
      </p:sp>
    </p:spTree>
    <p:extLst>
      <p:ext uri="{BB962C8B-B14F-4D97-AF65-F5344CB8AC3E}">
        <p14:creationId xmlns:p14="http://schemas.microsoft.com/office/powerpoint/2010/main" val="18008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0F92-75FD-E545-8DA0-A103CEE92E5D}"/>
              </a:ext>
            </a:extLst>
          </p:cNvPr>
          <p:cNvSpPr>
            <a:spLocks noGrp="1"/>
          </p:cNvSpPr>
          <p:nvPr>
            <p:ph type="title"/>
          </p:nvPr>
        </p:nvSpPr>
        <p:spPr/>
        <p:txBody>
          <a:bodyPr/>
          <a:lstStyle/>
          <a:p>
            <a:r>
              <a:rPr lang="en-US" dirty="0"/>
              <a:t>Who Am I? Stefan P. Domino (he/him)</a:t>
            </a:r>
          </a:p>
        </p:txBody>
      </p:sp>
      <p:sp>
        <p:nvSpPr>
          <p:cNvPr id="4" name="Slide Number Placeholder 3">
            <a:extLst>
              <a:ext uri="{FF2B5EF4-FFF2-40B4-BE49-F238E27FC236}">
                <a16:creationId xmlns:a16="http://schemas.microsoft.com/office/drawing/2014/main" id="{D7C86685-A38A-3E4E-9745-6BD41C41342A}"/>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2AD1D62B-6B0C-AC42-B629-DD4E7C7F1F32}"/>
              </a:ext>
            </a:extLst>
          </p:cNvPr>
          <p:cNvSpPr txBox="1"/>
          <p:nvPr/>
        </p:nvSpPr>
        <p:spPr>
          <a:xfrm>
            <a:off x="983848" y="6724891"/>
            <a:ext cx="0" cy="0"/>
          </a:xfrm>
          <a:prstGeom prst="rect">
            <a:avLst/>
          </a:prstGeom>
        </p:spPr>
        <p:txBody>
          <a:bodyPr vert="horz" wrap="none" lIns="91440" tIns="45720" rIns="91440" bIns="45720" rtlCol="0">
            <a:noAutofit/>
          </a:bodyPr>
          <a:lstStyle/>
          <a:p>
            <a:pPr algn="l"/>
            <a:endParaRPr lang="en-US" dirty="0"/>
          </a:p>
        </p:txBody>
      </p:sp>
      <p:pic>
        <p:nvPicPr>
          <p:cNvPr id="38" name="Picture 37">
            <a:extLst>
              <a:ext uri="{FF2B5EF4-FFF2-40B4-BE49-F238E27FC236}">
                <a16:creationId xmlns:a16="http://schemas.microsoft.com/office/drawing/2014/main" id="{647EF125-E387-AE62-E0F4-4484AAA09F05}"/>
              </a:ext>
            </a:extLst>
          </p:cNvPr>
          <p:cNvPicPr>
            <a:picLocks noChangeAspect="1"/>
          </p:cNvPicPr>
          <p:nvPr/>
        </p:nvPicPr>
        <p:blipFill rotWithShape="1">
          <a:blip r:embed="rId3"/>
          <a:srcRect l="13687" r="-1"/>
          <a:stretch/>
        </p:blipFill>
        <p:spPr>
          <a:xfrm>
            <a:off x="8244127" y="894224"/>
            <a:ext cx="1646853" cy="1097280"/>
          </a:xfrm>
          <a:prstGeom prst="rect">
            <a:avLst/>
          </a:prstGeom>
        </p:spPr>
      </p:pic>
      <p:pic>
        <p:nvPicPr>
          <p:cNvPr id="39" name="Picture 38" descr="sierra_wheel.jpg">
            <a:extLst>
              <a:ext uri="{FF2B5EF4-FFF2-40B4-BE49-F238E27FC236}">
                <a16:creationId xmlns:a16="http://schemas.microsoft.com/office/drawing/2014/main" id="{4D33CBEF-99B2-9686-1652-3CAE88DAF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623" y="4257882"/>
            <a:ext cx="1098381" cy="1114857"/>
          </a:xfrm>
          <a:prstGeom prst="ellipse">
            <a:avLst/>
          </a:prstGeom>
        </p:spPr>
      </p:pic>
      <p:grpSp>
        <p:nvGrpSpPr>
          <p:cNvPr id="40" name="Group 39">
            <a:extLst>
              <a:ext uri="{FF2B5EF4-FFF2-40B4-BE49-F238E27FC236}">
                <a16:creationId xmlns:a16="http://schemas.microsoft.com/office/drawing/2014/main" id="{8151206F-814F-4074-C0A8-E178894306D2}"/>
              </a:ext>
            </a:extLst>
          </p:cNvPr>
          <p:cNvGrpSpPr/>
          <p:nvPr/>
        </p:nvGrpSpPr>
        <p:grpSpPr>
          <a:xfrm>
            <a:off x="6683989" y="2479990"/>
            <a:ext cx="2220685" cy="2206387"/>
            <a:chOff x="7209767" y="1176814"/>
            <a:chExt cx="1690383" cy="1733797"/>
          </a:xfrm>
        </p:grpSpPr>
        <p:pic>
          <p:nvPicPr>
            <p:cNvPr id="41" name="Picture 40">
              <a:extLst>
                <a:ext uri="{FF2B5EF4-FFF2-40B4-BE49-F238E27FC236}">
                  <a16:creationId xmlns:a16="http://schemas.microsoft.com/office/drawing/2014/main" id="{153B479C-817F-CE21-3E12-EC5A2EF7D812}"/>
                </a:ext>
              </a:extLst>
            </p:cNvPr>
            <p:cNvPicPr>
              <a:picLocks noChangeAspect="1"/>
            </p:cNvPicPr>
            <p:nvPr/>
          </p:nvPicPr>
          <p:blipFill rotWithShape="1">
            <a:blip r:embed="rId5"/>
            <a:srcRect l="40443" r="3669" b="10075"/>
            <a:stretch/>
          </p:blipFill>
          <p:spPr>
            <a:xfrm>
              <a:off x="7209767" y="1176814"/>
              <a:ext cx="1690383" cy="1733797"/>
            </a:xfrm>
            <a:prstGeom prst="rect">
              <a:avLst/>
            </a:prstGeom>
          </p:spPr>
        </p:pic>
        <p:pic>
          <p:nvPicPr>
            <p:cNvPr id="42" name="Picture 41">
              <a:extLst>
                <a:ext uri="{FF2B5EF4-FFF2-40B4-BE49-F238E27FC236}">
                  <a16:creationId xmlns:a16="http://schemas.microsoft.com/office/drawing/2014/main" id="{A53E0B06-223B-4BBC-26A5-D8901311370E}"/>
                </a:ext>
              </a:extLst>
            </p:cNvPr>
            <p:cNvPicPr>
              <a:picLocks noChangeAspect="1"/>
            </p:cNvPicPr>
            <p:nvPr/>
          </p:nvPicPr>
          <p:blipFill rotWithShape="1">
            <a:blip r:embed="rId5"/>
            <a:srcRect t="31522" r="65631" b="10845"/>
            <a:stretch/>
          </p:blipFill>
          <p:spPr>
            <a:xfrm>
              <a:off x="7697961" y="2074250"/>
              <a:ext cx="375360" cy="401246"/>
            </a:xfrm>
            <a:prstGeom prst="rect">
              <a:avLst/>
            </a:prstGeom>
          </p:spPr>
        </p:pic>
      </p:grpSp>
      <p:pic>
        <p:nvPicPr>
          <p:cNvPr id="43" name="Picture 42" descr="https://raw.githubusercontent.com/wiki/spdomin/Nalu/images/naluLowMach.jpg">
            <a:extLst>
              <a:ext uri="{FF2B5EF4-FFF2-40B4-BE49-F238E27FC236}">
                <a16:creationId xmlns:a16="http://schemas.microsoft.com/office/drawing/2014/main" id="{891D88B0-42A3-A56A-8EA6-9FBB5D903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050" y="4829919"/>
            <a:ext cx="1273849" cy="1082772"/>
          </a:xfrm>
          <a:prstGeom prst="ellipse">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C7E400D-EDB9-E884-3465-6FD79B20F3C9}"/>
              </a:ext>
            </a:extLst>
          </p:cNvPr>
          <p:cNvPicPr>
            <a:picLocks noChangeAspect="1"/>
          </p:cNvPicPr>
          <p:nvPr/>
        </p:nvPicPr>
        <p:blipFill rotWithShape="1">
          <a:blip r:embed="rId7"/>
          <a:srcRect l="9579" r="22901"/>
          <a:stretch/>
        </p:blipFill>
        <p:spPr>
          <a:xfrm>
            <a:off x="7050571" y="921656"/>
            <a:ext cx="1101961" cy="1069848"/>
          </a:xfrm>
          <a:prstGeom prst="rect">
            <a:avLst/>
          </a:prstGeom>
        </p:spPr>
      </p:pic>
      <p:grpSp>
        <p:nvGrpSpPr>
          <p:cNvPr id="45" name="Group 44">
            <a:extLst>
              <a:ext uri="{FF2B5EF4-FFF2-40B4-BE49-F238E27FC236}">
                <a16:creationId xmlns:a16="http://schemas.microsoft.com/office/drawing/2014/main" id="{29F20DEF-8CDB-311F-0CF8-E0BC7013CAB4}"/>
              </a:ext>
            </a:extLst>
          </p:cNvPr>
          <p:cNvGrpSpPr/>
          <p:nvPr/>
        </p:nvGrpSpPr>
        <p:grpSpPr>
          <a:xfrm>
            <a:off x="3259772" y="785476"/>
            <a:ext cx="3567330" cy="3537656"/>
            <a:chOff x="2094369" y="1599609"/>
            <a:chExt cx="3567330" cy="3537656"/>
          </a:xfrm>
        </p:grpSpPr>
        <p:grpSp>
          <p:nvGrpSpPr>
            <p:cNvPr id="46" name="Group 45">
              <a:extLst>
                <a:ext uri="{FF2B5EF4-FFF2-40B4-BE49-F238E27FC236}">
                  <a16:creationId xmlns:a16="http://schemas.microsoft.com/office/drawing/2014/main" id="{05FD6104-9497-D788-16A0-A8C885F661DE}"/>
                </a:ext>
              </a:extLst>
            </p:cNvPr>
            <p:cNvGrpSpPr/>
            <p:nvPr/>
          </p:nvGrpSpPr>
          <p:grpSpPr>
            <a:xfrm>
              <a:off x="2094369" y="1599609"/>
              <a:ext cx="3567330" cy="3537656"/>
              <a:chOff x="3967035" y="1626916"/>
              <a:chExt cx="4257931" cy="4222512"/>
            </a:xfrm>
          </p:grpSpPr>
          <p:sp>
            <p:nvSpPr>
              <p:cNvPr id="53" name="Freeform: Shape 74">
                <a:extLst>
                  <a:ext uri="{FF2B5EF4-FFF2-40B4-BE49-F238E27FC236}">
                    <a16:creationId xmlns:a16="http://schemas.microsoft.com/office/drawing/2014/main" id="{0434D964-49BC-3AD0-0A69-DB093D4DDB5E}"/>
                  </a:ext>
                </a:extLst>
              </p:cNvPr>
              <p:cNvSpPr/>
              <p:nvPr/>
            </p:nvSpPr>
            <p:spPr>
              <a:xfrm rot="5400000">
                <a:off x="4868805" y="2288635"/>
                <a:ext cx="1244177" cy="1210214"/>
              </a:xfrm>
              <a:custGeom>
                <a:avLst/>
                <a:gdLst>
                  <a:gd name="connsiteX0" fmla="*/ 0 w 1244177"/>
                  <a:gd name="connsiteY0" fmla="*/ 918753 h 1210214"/>
                  <a:gd name="connsiteX1" fmla="*/ 354463 w 1244177"/>
                  <a:gd name="connsiteY1" fmla="*/ 63003 h 1210214"/>
                  <a:gd name="connsiteX2" fmla="*/ 423784 w 1244177"/>
                  <a:gd name="connsiteY2" fmla="*/ 0 h 1210214"/>
                  <a:gd name="connsiteX3" fmla="*/ 440405 w 1244177"/>
                  <a:gd name="connsiteY3" fmla="*/ 15107 h 1210214"/>
                  <a:gd name="connsiteX4" fmla="*/ 1086475 w 1244177"/>
                  <a:gd name="connsiteY4" fmla="*/ 285213 h 1210214"/>
                  <a:gd name="connsiteX5" fmla="*/ 1186908 w 1244177"/>
                  <a:gd name="connsiteY5" fmla="*/ 290284 h 1210214"/>
                  <a:gd name="connsiteX6" fmla="*/ 1181935 w 1244177"/>
                  <a:gd name="connsiteY6" fmla="*/ 309628 h 1210214"/>
                  <a:gd name="connsiteX7" fmla="*/ 1157347 w 1244177"/>
                  <a:gd name="connsiteY7" fmla="*/ 553528 h 1210214"/>
                  <a:gd name="connsiteX8" fmla="*/ 1211757 w 1244177"/>
                  <a:gd name="connsiteY8" fmla="*/ 913409 h 1210214"/>
                  <a:gd name="connsiteX9" fmla="*/ 1244177 w 1244177"/>
                  <a:gd name="connsiteY9" fmla="*/ 1001988 h 1210214"/>
                  <a:gd name="connsiteX10" fmla="*/ 1242117 w 1244177"/>
                  <a:gd name="connsiteY10" fmla="*/ 1003529 h 1210214"/>
                  <a:gd name="connsiteX11" fmla="*/ 565475 w 1244177"/>
                  <a:gd name="connsiteY11" fmla="*/ 1210214 h 1210214"/>
                  <a:gd name="connsiteX12" fmla="*/ 94406 w 1244177"/>
                  <a:gd name="connsiteY12" fmla="*/ 1115109 h 1210214"/>
                  <a:gd name="connsiteX13" fmla="*/ 11215 w 1244177"/>
                  <a:gd name="connsiteY13" fmla="*/ 1075034 h 1210214"/>
                  <a:gd name="connsiteX14" fmla="*/ 6248 w 1244177"/>
                  <a:gd name="connsiteY14" fmla="*/ 1042490 h 1210214"/>
                  <a:gd name="connsiteX15" fmla="*/ 0 w 1244177"/>
                  <a:gd name="connsiteY15" fmla="*/ 918753 h 121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7" h="1210214">
                    <a:moveTo>
                      <a:pt x="0" y="918753"/>
                    </a:moveTo>
                    <a:cubicBezTo>
                      <a:pt x="0" y="584562"/>
                      <a:pt x="135458" y="282009"/>
                      <a:pt x="354463" y="63003"/>
                    </a:cubicBezTo>
                    <a:lnTo>
                      <a:pt x="423784" y="0"/>
                    </a:lnTo>
                    <a:lnTo>
                      <a:pt x="440405" y="15107"/>
                    </a:lnTo>
                    <a:cubicBezTo>
                      <a:pt x="619716" y="163087"/>
                      <a:pt x="842372" y="260423"/>
                      <a:pt x="1086475" y="285213"/>
                    </a:cubicBezTo>
                    <a:lnTo>
                      <a:pt x="1186908" y="290284"/>
                    </a:lnTo>
                    <a:lnTo>
                      <a:pt x="1181935" y="309628"/>
                    </a:lnTo>
                    <a:cubicBezTo>
                      <a:pt x="1165814" y="388409"/>
                      <a:pt x="1157347" y="469980"/>
                      <a:pt x="1157347" y="553528"/>
                    </a:cubicBezTo>
                    <a:cubicBezTo>
                      <a:pt x="1157347" y="678850"/>
                      <a:pt x="1176396" y="799722"/>
                      <a:pt x="1211757" y="913409"/>
                    </a:cubicBezTo>
                    <a:lnTo>
                      <a:pt x="1244177" y="1001988"/>
                    </a:lnTo>
                    <a:lnTo>
                      <a:pt x="1242117" y="1003529"/>
                    </a:lnTo>
                    <a:cubicBezTo>
                      <a:pt x="1048965" y="1134019"/>
                      <a:pt x="816119" y="1210214"/>
                      <a:pt x="565475" y="1210214"/>
                    </a:cubicBezTo>
                    <a:cubicBezTo>
                      <a:pt x="398380" y="1210214"/>
                      <a:pt x="239194" y="1176349"/>
                      <a:pt x="94406" y="1115109"/>
                    </a:cubicBezTo>
                    <a:lnTo>
                      <a:pt x="11215" y="1075034"/>
                    </a:lnTo>
                    <a:lnTo>
                      <a:pt x="6248" y="1042490"/>
                    </a:lnTo>
                    <a:cubicBezTo>
                      <a:pt x="2117" y="1001806"/>
                      <a:pt x="0" y="960527"/>
                      <a:pt x="0" y="918753"/>
                    </a:cubicBezTo>
                    <a:close/>
                  </a:path>
                </a:pathLst>
              </a:custGeom>
              <a:solidFill>
                <a:schemeClr val="accent6">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Freeform: Shape 75">
                <a:extLst>
                  <a:ext uri="{FF2B5EF4-FFF2-40B4-BE49-F238E27FC236}">
                    <a16:creationId xmlns:a16="http://schemas.microsoft.com/office/drawing/2014/main" id="{2EF53B32-5C45-559A-0730-01F8649CE211}"/>
                  </a:ext>
                </a:extLst>
              </p:cNvPr>
              <p:cNvSpPr/>
              <p:nvPr/>
            </p:nvSpPr>
            <p:spPr>
              <a:xfrm rot="5400000">
                <a:off x="6079017" y="2288637"/>
                <a:ext cx="1244179" cy="1210212"/>
              </a:xfrm>
              <a:custGeom>
                <a:avLst/>
                <a:gdLst>
                  <a:gd name="connsiteX0" fmla="*/ 0 w 1244179"/>
                  <a:gd name="connsiteY0" fmla="*/ 291460 h 1210212"/>
                  <a:gd name="connsiteX1" fmla="*/ 6248 w 1244179"/>
                  <a:gd name="connsiteY1" fmla="*/ 167723 h 1210212"/>
                  <a:gd name="connsiteX2" fmla="*/ 11215 w 1244179"/>
                  <a:gd name="connsiteY2" fmla="*/ 135180 h 1210212"/>
                  <a:gd name="connsiteX3" fmla="*/ 94406 w 1244179"/>
                  <a:gd name="connsiteY3" fmla="*/ 95105 h 1210212"/>
                  <a:gd name="connsiteX4" fmla="*/ 565475 w 1244179"/>
                  <a:gd name="connsiteY4" fmla="*/ 0 h 1210212"/>
                  <a:gd name="connsiteX5" fmla="*/ 1242117 w 1244179"/>
                  <a:gd name="connsiteY5" fmla="*/ 206685 h 1210212"/>
                  <a:gd name="connsiteX6" fmla="*/ 1244179 w 1244179"/>
                  <a:gd name="connsiteY6" fmla="*/ 208227 h 1210212"/>
                  <a:gd name="connsiteX7" fmla="*/ 1211760 w 1244179"/>
                  <a:gd name="connsiteY7" fmla="*/ 296804 h 1210212"/>
                  <a:gd name="connsiteX8" fmla="*/ 1157351 w 1244179"/>
                  <a:gd name="connsiteY8" fmla="*/ 656684 h 1210212"/>
                  <a:gd name="connsiteX9" fmla="*/ 1181938 w 1244179"/>
                  <a:gd name="connsiteY9" fmla="*/ 900584 h 1210212"/>
                  <a:gd name="connsiteX10" fmla="*/ 1186912 w 1244179"/>
                  <a:gd name="connsiteY10" fmla="*/ 919928 h 1210212"/>
                  <a:gd name="connsiteX11" fmla="*/ 1086475 w 1244179"/>
                  <a:gd name="connsiteY11" fmla="*/ 925000 h 1210212"/>
                  <a:gd name="connsiteX12" fmla="*/ 440405 w 1244179"/>
                  <a:gd name="connsiteY12" fmla="*/ 1195106 h 1210212"/>
                  <a:gd name="connsiteX13" fmla="*/ 423784 w 1244179"/>
                  <a:gd name="connsiteY13" fmla="*/ 1210212 h 1210212"/>
                  <a:gd name="connsiteX14" fmla="*/ 354463 w 1244179"/>
                  <a:gd name="connsiteY14" fmla="*/ 1147210 h 1210212"/>
                  <a:gd name="connsiteX15" fmla="*/ 0 w 1244179"/>
                  <a:gd name="connsiteY15" fmla="*/ 291460 h 12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4179" h="1210212">
                    <a:moveTo>
                      <a:pt x="0" y="291460"/>
                    </a:moveTo>
                    <a:cubicBezTo>
                      <a:pt x="0" y="249686"/>
                      <a:pt x="2117" y="208406"/>
                      <a:pt x="6248" y="167723"/>
                    </a:cubicBezTo>
                    <a:lnTo>
                      <a:pt x="11215" y="135180"/>
                    </a:lnTo>
                    <a:lnTo>
                      <a:pt x="94406" y="95105"/>
                    </a:lnTo>
                    <a:cubicBezTo>
                      <a:pt x="239194" y="33864"/>
                      <a:pt x="398380" y="0"/>
                      <a:pt x="565475" y="0"/>
                    </a:cubicBezTo>
                    <a:cubicBezTo>
                      <a:pt x="816119" y="0"/>
                      <a:pt x="1048965" y="76195"/>
                      <a:pt x="1242117" y="206685"/>
                    </a:cubicBezTo>
                    <a:lnTo>
                      <a:pt x="1244179" y="208227"/>
                    </a:lnTo>
                    <a:lnTo>
                      <a:pt x="1211760" y="296804"/>
                    </a:lnTo>
                    <a:cubicBezTo>
                      <a:pt x="1176399" y="410490"/>
                      <a:pt x="1157351" y="531362"/>
                      <a:pt x="1157351" y="656684"/>
                    </a:cubicBezTo>
                    <a:cubicBezTo>
                      <a:pt x="1157351" y="740232"/>
                      <a:pt x="1165817" y="821802"/>
                      <a:pt x="1181938" y="900584"/>
                    </a:cubicBezTo>
                    <a:lnTo>
                      <a:pt x="1186912" y="919928"/>
                    </a:lnTo>
                    <a:lnTo>
                      <a:pt x="1086475" y="925000"/>
                    </a:lnTo>
                    <a:cubicBezTo>
                      <a:pt x="842372" y="949790"/>
                      <a:pt x="619716" y="1047125"/>
                      <a:pt x="440405" y="1195106"/>
                    </a:cubicBezTo>
                    <a:lnTo>
                      <a:pt x="423784" y="1210212"/>
                    </a:lnTo>
                    <a:lnTo>
                      <a:pt x="354463" y="1147210"/>
                    </a:lnTo>
                    <a:cubicBezTo>
                      <a:pt x="135458" y="928204"/>
                      <a:pt x="0" y="625651"/>
                      <a:pt x="0" y="291460"/>
                    </a:cubicBezTo>
                    <a:close/>
                  </a:path>
                </a:pathLst>
              </a:custGeom>
              <a:solidFill>
                <a:schemeClr val="accent1">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Freeform: Shape 76">
                <a:extLst>
                  <a:ext uri="{FF2B5EF4-FFF2-40B4-BE49-F238E27FC236}">
                    <a16:creationId xmlns:a16="http://schemas.microsoft.com/office/drawing/2014/main" id="{953F6512-ABBC-2E59-7076-DBC5D4A073B4}"/>
                  </a:ext>
                </a:extLst>
              </p:cNvPr>
              <p:cNvSpPr/>
              <p:nvPr/>
            </p:nvSpPr>
            <p:spPr>
              <a:xfrm rot="5400000">
                <a:off x="5806305" y="3456796"/>
                <a:ext cx="287934" cy="291465"/>
              </a:xfrm>
              <a:custGeom>
                <a:avLst/>
                <a:gdLst>
                  <a:gd name="connsiteX0" fmla="*/ 0 w 287934"/>
                  <a:gd name="connsiteY0" fmla="*/ 290288 h 291465"/>
                  <a:gd name="connsiteX1" fmla="*/ 24849 w 287934"/>
                  <a:gd name="connsiteY1" fmla="*/ 193651 h 291465"/>
                  <a:gd name="connsiteX2" fmla="*/ 65545 w 287934"/>
                  <a:gd name="connsiteY2" fmla="*/ 82462 h 291465"/>
                  <a:gd name="connsiteX3" fmla="*/ 105268 w 287934"/>
                  <a:gd name="connsiteY3" fmla="*/ 0 h 291465"/>
                  <a:gd name="connsiteX4" fmla="*/ 116509 w 287934"/>
                  <a:gd name="connsiteY4" fmla="*/ 23335 h 291465"/>
                  <a:gd name="connsiteX5" fmla="*/ 246796 w 287934"/>
                  <a:gd name="connsiteY5" fmla="*/ 216284 h 291465"/>
                  <a:gd name="connsiteX6" fmla="*/ 287934 w 287934"/>
                  <a:gd name="connsiteY6" fmla="*/ 261547 h 291465"/>
                  <a:gd name="connsiteX7" fmla="*/ 267205 w 287934"/>
                  <a:gd name="connsiteY7" fmla="*/ 266878 h 291465"/>
                  <a:gd name="connsiteX8" fmla="*/ 23305 w 287934"/>
                  <a:gd name="connsiteY8" fmla="*/ 291465 h 291465"/>
                  <a:gd name="connsiteX9" fmla="*/ 0 w 287934"/>
                  <a:gd name="connsiteY9" fmla="*/ 290288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34" h="291465">
                    <a:moveTo>
                      <a:pt x="0" y="290288"/>
                    </a:moveTo>
                    <a:lnTo>
                      <a:pt x="24849" y="193651"/>
                    </a:lnTo>
                    <a:cubicBezTo>
                      <a:pt x="36635" y="155756"/>
                      <a:pt x="50234" y="118659"/>
                      <a:pt x="65545" y="82462"/>
                    </a:cubicBezTo>
                    <a:lnTo>
                      <a:pt x="105268" y="0"/>
                    </a:lnTo>
                    <a:lnTo>
                      <a:pt x="116509" y="23335"/>
                    </a:lnTo>
                    <a:cubicBezTo>
                      <a:pt x="153770" y="91927"/>
                      <a:pt x="197469" y="156513"/>
                      <a:pt x="246796" y="216284"/>
                    </a:cubicBezTo>
                    <a:lnTo>
                      <a:pt x="287934" y="261547"/>
                    </a:lnTo>
                    <a:lnTo>
                      <a:pt x="267205" y="266878"/>
                    </a:lnTo>
                    <a:cubicBezTo>
                      <a:pt x="188423" y="282999"/>
                      <a:pt x="106852" y="291465"/>
                      <a:pt x="23305" y="291465"/>
                    </a:cubicBezTo>
                    <a:lnTo>
                      <a:pt x="0" y="290288"/>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Freeform: Shape 77">
                <a:extLst>
                  <a:ext uri="{FF2B5EF4-FFF2-40B4-BE49-F238E27FC236}">
                    <a16:creationId xmlns:a16="http://schemas.microsoft.com/office/drawing/2014/main" id="{90B78405-848A-CD9E-CB3B-35843A1C8859}"/>
                  </a:ext>
                </a:extLst>
              </p:cNvPr>
              <p:cNvSpPr/>
              <p:nvPr/>
            </p:nvSpPr>
            <p:spPr>
              <a:xfrm rot="5400000">
                <a:off x="6097769" y="3456801"/>
                <a:ext cx="287927" cy="291456"/>
              </a:xfrm>
              <a:custGeom>
                <a:avLst/>
                <a:gdLst>
                  <a:gd name="connsiteX0" fmla="*/ 0 w 287927"/>
                  <a:gd name="connsiteY0" fmla="*/ 1176 h 291456"/>
                  <a:gd name="connsiteX1" fmla="*/ 23301 w 287927"/>
                  <a:gd name="connsiteY1" fmla="*/ 0 h 291456"/>
                  <a:gd name="connsiteX2" fmla="*/ 267201 w 287927"/>
                  <a:gd name="connsiteY2" fmla="*/ 24587 h 291456"/>
                  <a:gd name="connsiteX3" fmla="*/ 287927 w 287927"/>
                  <a:gd name="connsiteY3" fmla="*/ 29916 h 291456"/>
                  <a:gd name="connsiteX4" fmla="*/ 246790 w 287927"/>
                  <a:gd name="connsiteY4" fmla="*/ 75179 h 291456"/>
                  <a:gd name="connsiteX5" fmla="*/ 116502 w 287927"/>
                  <a:gd name="connsiteY5" fmla="*/ 268128 h 291456"/>
                  <a:gd name="connsiteX6" fmla="*/ 105264 w 287927"/>
                  <a:gd name="connsiteY6" fmla="*/ 291456 h 291456"/>
                  <a:gd name="connsiteX7" fmla="*/ 65543 w 287927"/>
                  <a:gd name="connsiteY7" fmla="*/ 209001 h 291456"/>
                  <a:gd name="connsiteX8" fmla="*/ 24848 w 287927"/>
                  <a:gd name="connsiteY8" fmla="*/ 97812 h 291456"/>
                  <a:gd name="connsiteX9" fmla="*/ 0 w 287927"/>
                  <a:gd name="connsiteY9" fmla="*/ 1176 h 29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927" h="291456">
                    <a:moveTo>
                      <a:pt x="0" y="1176"/>
                    </a:moveTo>
                    <a:lnTo>
                      <a:pt x="23301" y="0"/>
                    </a:lnTo>
                    <a:cubicBezTo>
                      <a:pt x="106848" y="0"/>
                      <a:pt x="188419" y="8466"/>
                      <a:pt x="267201" y="24587"/>
                    </a:cubicBezTo>
                    <a:lnTo>
                      <a:pt x="287927" y="29916"/>
                    </a:lnTo>
                    <a:lnTo>
                      <a:pt x="246790" y="75179"/>
                    </a:lnTo>
                    <a:cubicBezTo>
                      <a:pt x="197463" y="134950"/>
                      <a:pt x="153763" y="199536"/>
                      <a:pt x="116502" y="268128"/>
                    </a:cubicBezTo>
                    <a:lnTo>
                      <a:pt x="105264" y="291456"/>
                    </a:lnTo>
                    <a:lnTo>
                      <a:pt x="65543" y="209001"/>
                    </a:lnTo>
                    <a:cubicBezTo>
                      <a:pt x="50233" y="172804"/>
                      <a:pt x="36634" y="135707"/>
                      <a:pt x="24848" y="97812"/>
                    </a:cubicBezTo>
                    <a:lnTo>
                      <a:pt x="0" y="117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reeform: Shape 78">
                <a:extLst>
                  <a:ext uri="{FF2B5EF4-FFF2-40B4-BE49-F238E27FC236}">
                    <a16:creationId xmlns:a16="http://schemas.microsoft.com/office/drawing/2014/main" id="{3A576BEC-F3E7-403D-884A-CA6D7FC46AF3}"/>
                  </a:ext>
                </a:extLst>
              </p:cNvPr>
              <p:cNvSpPr/>
              <p:nvPr/>
            </p:nvSpPr>
            <p:spPr>
              <a:xfrm rot="5400000">
                <a:off x="4416736" y="3461271"/>
                <a:ext cx="1176247" cy="1285367"/>
              </a:xfrm>
              <a:custGeom>
                <a:avLst/>
                <a:gdLst>
                  <a:gd name="connsiteX0" fmla="*/ 0 w 1176247"/>
                  <a:gd name="connsiteY0" fmla="*/ 553530 h 1285367"/>
                  <a:gd name="connsiteX1" fmla="*/ 91106 w 1176247"/>
                  <a:gd name="connsiteY1" fmla="*/ 485402 h 1285367"/>
                  <a:gd name="connsiteX2" fmla="*/ 436407 w 1176247"/>
                  <a:gd name="connsiteY2" fmla="*/ 22612 h 1285367"/>
                  <a:gd name="connsiteX3" fmla="*/ 444683 w 1176247"/>
                  <a:gd name="connsiteY3" fmla="*/ 0 h 1285367"/>
                  <a:gd name="connsiteX4" fmla="*/ 446745 w 1176247"/>
                  <a:gd name="connsiteY4" fmla="*/ 1542 h 1285367"/>
                  <a:gd name="connsiteX5" fmla="*/ 1123385 w 1176247"/>
                  <a:gd name="connsiteY5" fmla="*/ 208227 h 1285367"/>
                  <a:gd name="connsiteX6" fmla="*/ 1146686 w 1176247"/>
                  <a:gd name="connsiteY6" fmla="*/ 207050 h 1285367"/>
                  <a:gd name="connsiteX7" fmla="*/ 1151660 w 1176247"/>
                  <a:gd name="connsiteY7" fmla="*/ 226395 h 1285367"/>
                  <a:gd name="connsiteX8" fmla="*/ 1176247 w 1176247"/>
                  <a:gd name="connsiteY8" fmla="*/ 470295 h 1285367"/>
                  <a:gd name="connsiteX9" fmla="*/ 899894 w 1176247"/>
                  <a:gd name="connsiteY9" fmla="*/ 1240103 h 1285367"/>
                  <a:gd name="connsiteX10" fmla="*/ 858755 w 1176247"/>
                  <a:gd name="connsiteY10" fmla="*/ 1285367 h 1285367"/>
                  <a:gd name="connsiteX11" fmla="*/ 763503 w 1176247"/>
                  <a:gd name="connsiteY11" fmla="*/ 1260875 h 1285367"/>
                  <a:gd name="connsiteX12" fmla="*/ 8276 w 1176247"/>
                  <a:gd name="connsiteY12" fmla="*/ 576140 h 1285367"/>
                  <a:gd name="connsiteX13" fmla="*/ 0 w 1176247"/>
                  <a:gd name="connsiteY13" fmla="*/ 553530 h 12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7" h="1285367">
                    <a:moveTo>
                      <a:pt x="0" y="553530"/>
                    </a:moveTo>
                    <a:lnTo>
                      <a:pt x="91106" y="485402"/>
                    </a:lnTo>
                    <a:cubicBezTo>
                      <a:pt x="240532" y="362085"/>
                      <a:pt x="359856" y="203597"/>
                      <a:pt x="436407" y="22612"/>
                    </a:cubicBezTo>
                    <a:lnTo>
                      <a:pt x="444683" y="0"/>
                    </a:lnTo>
                    <a:lnTo>
                      <a:pt x="446745" y="1542"/>
                    </a:lnTo>
                    <a:cubicBezTo>
                      <a:pt x="639896" y="132032"/>
                      <a:pt x="872742" y="208227"/>
                      <a:pt x="1123385" y="208227"/>
                    </a:cubicBezTo>
                    <a:lnTo>
                      <a:pt x="1146686" y="207050"/>
                    </a:lnTo>
                    <a:lnTo>
                      <a:pt x="1151660" y="226395"/>
                    </a:lnTo>
                    <a:cubicBezTo>
                      <a:pt x="1167781" y="305177"/>
                      <a:pt x="1176247" y="386747"/>
                      <a:pt x="1176247" y="470295"/>
                    </a:cubicBezTo>
                    <a:cubicBezTo>
                      <a:pt x="1176247" y="762712"/>
                      <a:pt x="1072538" y="1030906"/>
                      <a:pt x="899894" y="1240103"/>
                    </a:cubicBezTo>
                    <a:lnTo>
                      <a:pt x="858755" y="1285367"/>
                    </a:lnTo>
                    <a:lnTo>
                      <a:pt x="763503" y="1260875"/>
                    </a:lnTo>
                    <a:cubicBezTo>
                      <a:pt x="422445" y="1154795"/>
                      <a:pt x="146066" y="901913"/>
                      <a:pt x="8276" y="576140"/>
                    </a:cubicBezTo>
                    <a:lnTo>
                      <a:pt x="0" y="553530"/>
                    </a:lnTo>
                    <a:close/>
                  </a:path>
                </a:pathLst>
              </a:custGeom>
              <a:solidFill>
                <a:schemeClr val="accent4">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reeform: Shape 99">
                <a:extLst>
                  <a:ext uri="{FF2B5EF4-FFF2-40B4-BE49-F238E27FC236}">
                    <a16:creationId xmlns:a16="http://schemas.microsoft.com/office/drawing/2014/main" id="{DF8F90A1-1724-8B65-D24D-55661CB49579}"/>
                  </a:ext>
                </a:extLst>
              </p:cNvPr>
              <p:cNvSpPr/>
              <p:nvPr/>
            </p:nvSpPr>
            <p:spPr>
              <a:xfrm rot="5400000">
                <a:off x="6599020" y="3461273"/>
                <a:ext cx="1176245" cy="1285364"/>
              </a:xfrm>
              <a:custGeom>
                <a:avLst/>
                <a:gdLst>
                  <a:gd name="connsiteX0" fmla="*/ 0 w 1176245"/>
                  <a:gd name="connsiteY0" fmla="*/ 731839 h 1285364"/>
                  <a:gd name="connsiteX1" fmla="*/ 8276 w 1176245"/>
                  <a:gd name="connsiteY1" fmla="*/ 709227 h 1285364"/>
                  <a:gd name="connsiteX2" fmla="*/ 763504 w 1176245"/>
                  <a:gd name="connsiteY2" fmla="*/ 24492 h 1285364"/>
                  <a:gd name="connsiteX3" fmla="*/ 858754 w 1176245"/>
                  <a:gd name="connsiteY3" fmla="*/ 0 h 1285364"/>
                  <a:gd name="connsiteX4" fmla="*/ 899893 w 1176245"/>
                  <a:gd name="connsiteY4" fmla="*/ 45264 h 1285364"/>
                  <a:gd name="connsiteX5" fmla="*/ 1176245 w 1176245"/>
                  <a:gd name="connsiteY5" fmla="*/ 815072 h 1285364"/>
                  <a:gd name="connsiteX6" fmla="*/ 1151658 w 1176245"/>
                  <a:gd name="connsiteY6" fmla="*/ 1058972 h 1285364"/>
                  <a:gd name="connsiteX7" fmla="*/ 1146685 w 1176245"/>
                  <a:gd name="connsiteY7" fmla="*/ 1078314 h 1285364"/>
                  <a:gd name="connsiteX8" fmla="*/ 1123382 w 1176245"/>
                  <a:gd name="connsiteY8" fmla="*/ 1077138 h 1285364"/>
                  <a:gd name="connsiteX9" fmla="*/ 446741 w 1176245"/>
                  <a:gd name="connsiteY9" fmla="*/ 1283823 h 1285364"/>
                  <a:gd name="connsiteX10" fmla="*/ 444679 w 1176245"/>
                  <a:gd name="connsiteY10" fmla="*/ 1285364 h 1285364"/>
                  <a:gd name="connsiteX11" fmla="*/ 436405 w 1176245"/>
                  <a:gd name="connsiteY11" fmla="*/ 1262756 h 1285364"/>
                  <a:gd name="connsiteX12" fmla="*/ 91104 w 1176245"/>
                  <a:gd name="connsiteY12" fmla="*/ 799966 h 1285364"/>
                  <a:gd name="connsiteX13" fmla="*/ 0 w 1176245"/>
                  <a:gd name="connsiteY13" fmla="*/ 731839 h 12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245" h="1285364">
                    <a:moveTo>
                      <a:pt x="0" y="731839"/>
                    </a:moveTo>
                    <a:lnTo>
                      <a:pt x="8276" y="709227"/>
                    </a:lnTo>
                    <a:cubicBezTo>
                      <a:pt x="146066" y="383454"/>
                      <a:pt x="422445" y="130572"/>
                      <a:pt x="763504" y="24492"/>
                    </a:cubicBezTo>
                    <a:lnTo>
                      <a:pt x="858754" y="0"/>
                    </a:lnTo>
                    <a:lnTo>
                      <a:pt x="899893" y="45264"/>
                    </a:lnTo>
                    <a:cubicBezTo>
                      <a:pt x="1072536" y="254460"/>
                      <a:pt x="1176245" y="522655"/>
                      <a:pt x="1176245" y="815072"/>
                    </a:cubicBezTo>
                    <a:cubicBezTo>
                      <a:pt x="1176245" y="898620"/>
                      <a:pt x="1167779" y="980190"/>
                      <a:pt x="1151658" y="1058972"/>
                    </a:cubicBezTo>
                    <a:lnTo>
                      <a:pt x="1146685" y="1078314"/>
                    </a:lnTo>
                    <a:lnTo>
                      <a:pt x="1123382" y="1077138"/>
                    </a:lnTo>
                    <a:cubicBezTo>
                      <a:pt x="872739" y="1077138"/>
                      <a:pt x="639892" y="1153333"/>
                      <a:pt x="446741" y="1283823"/>
                    </a:cubicBezTo>
                    <a:lnTo>
                      <a:pt x="444679" y="1285364"/>
                    </a:lnTo>
                    <a:lnTo>
                      <a:pt x="436405" y="1262756"/>
                    </a:lnTo>
                    <a:cubicBezTo>
                      <a:pt x="359854" y="1081770"/>
                      <a:pt x="240530" y="923283"/>
                      <a:pt x="91104" y="799966"/>
                    </a:cubicBezTo>
                    <a:lnTo>
                      <a:pt x="0" y="731839"/>
                    </a:lnTo>
                    <a:close/>
                  </a:path>
                </a:pathLst>
              </a:custGeom>
              <a:solidFill>
                <a:schemeClr val="accent2">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reeform: Shape 100">
                <a:extLst>
                  <a:ext uri="{FF2B5EF4-FFF2-40B4-BE49-F238E27FC236}">
                    <a16:creationId xmlns:a16="http://schemas.microsoft.com/office/drawing/2014/main" id="{7FF14A8B-EE7D-E483-C13C-A4F9F00F4E0E}"/>
                  </a:ext>
                </a:extLst>
              </p:cNvPr>
              <p:cNvSpPr/>
              <p:nvPr/>
            </p:nvSpPr>
            <p:spPr>
              <a:xfrm rot="5400000">
                <a:off x="6253554" y="3745220"/>
                <a:ext cx="289634" cy="292179"/>
              </a:xfrm>
              <a:custGeom>
                <a:avLst/>
                <a:gdLst>
                  <a:gd name="connsiteX0" fmla="*/ 0 w 289634"/>
                  <a:gd name="connsiteY0" fmla="*/ 186916 h 292179"/>
                  <a:gd name="connsiteX1" fmla="*/ 36972 w 289634"/>
                  <a:gd name="connsiteY1" fmla="*/ 146237 h 292179"/>
                  <a:gd name="connsiteX2" fmla="*/ 122914 w 289634"/>
                  <a:gd name="connsiteY2" fmla="*/ 68128 h 292179"/>
                  <a:gd name="connsiteX3" fmla="*/ 214019 w 289634"/>
                  <a:gd name="connsiteY3" fmla="*/ 0 h 292179"/>
                  <a:gd name="connsiteX4" fmla="*/ 246440 w 289634"/>
                  <a:gd name="connsiteY4" fmla="*/ 88581 h 292179"/>
                  <a:gd name="connsiteX5" fmla="*/ 276262 w 289634"/>
                  <a:gd name="connsiteY5" fmla="*/ 204561 h 292179"/>
                  <a:gd name="connsiteX6" fmla="*/ 289634 w 289634"/>
                  <a:gd name="connsiteY6" fmla="*/ 292179 h 292179"/>
                  <a:gd name="connsiteX7" fmla="*/ 206443 w 289634"/>
                  <a:gd name="connsiteY7" fmla="*/ 252105 h 292179"/>
                  <a:gd name="connsiteX8" fmla="*/ 95254 w 289634"/>
                  <a:gd name="connsiteY8" fmla="*/ 211409 h 292179"/>
                  <a:gd name="connsiteX9" fmla="*/ 0 w 289634"/>
                  <a:gd name="connsiteY9" fmla="*/ 186916 h 2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4" h="292179">
                    <a:moveTo>
                      <a:pt x="0" y="186916"/>
                    </a:moveTo>
                    <a:lnTo>
                      <a:pt x="36972" y="146237"/>
                    </a:lnTo>
                    <a:cubicBezTo>
                      <a:pt x="64348" y="118861"/>
                      <a:pt x="93029" y="92791"/>
                      <a:pt x="122914" y="68128"/>
                    </a:cubicBezTo>
                    <a:lnTo>
                      <a:pt x="214019" y="0"/>
                    </a:lnTo>
                    <a:lnTo>
                      <a:pt x="246440" y="88581"/>
                    </a:lnTo>
                    <a:cubicBezTo>
                      <a:pt x="258227" y="126476"/>
                      <a:pt x="268201" y="165170"/>
                      <a:pt x="276262" y="204561"/>
                    </a:cubicBezTo>
                    <a:lnTo>
                      <a:pt x="289634" y="292179"/>
                    </a:lnTo>
                    <a:lnTo>
                      <a:pt x="206443" y="252105"/>
                    </a:lnTo>
                    <a:cubicBezTo>
                      <a:pt x="170246" y="236794"/>
                      <a:pt x="133149" y="223195"/>
                      <a:pt x="95254" y="211409"/>
                    </a:cubicBezTo>
                    <a:lnTo>
                      <a:pt x="0" y="186916"/>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Freeform: Shape 101">
                <a:extLst>
                  <a:ext uri="{FF2B5EF4-FFF2-40B4-BE49-F238E27FC236}">
                    <a16:creationId xmlns:a16="http://schemas.microsoft.com/office/drawing/2014/main" id="{BB8F459A-6C97-1F3C-D20C-E928A415AAA3}"/>
                  </a:ext>
                </a:extLst>
              </p:cNvPr>
              <p:cNvSpPr/>
              <p:nvPr/>
            </p:nvSpPr>
            <p:spPr>
              <a:xfrm rot="5400000">
                <a:off x="5648816" y="3745223"/>
                <a:ext cx="289631" cy="292177"/>
              </a:xfrm>
              <a:custGeom>
                <a:avLst/>
                <a:gdLst>
                  <a:gd name="connsiteX0" fmla="*/ 0 w 289631"/>
                  <a:gd name="connsiteY0" fmla="*/ 105262 h 292177"/>
                  <a:gd name="connsiteX1" fmla="*/ 95251 w 289631"/>
                  <a:gd name="connsiteY1" fmla="*/ 80771 h 292177"/>
                  <a:gd name="connsiteX2" fmla="*/ 206440 w 289631"/>
                  <a:gd name="connsiteY2" fmla="*/ 40075 h 292177"/>
                  <a:gd name="connsiteX3" fmla="*/ 289631 w 289631"/>
                  <a:gd name="connsiteY3" fmla="*/ 0 h 292177"/>
                  <a:gd name="connsiteX4" fmla="*/ 276259 w 289631"/>
                  <a:gd name="connsiteY4" fmla="*/ 87620 h 292177"/>
                  <a:gd name="connsiteX5" fmla="*/ 246437 w 289631"/>
                  <a:gd name="connsiteY5" fmla="*/ 203600 h 292177"/>
                  <a:gd name="connsiteX6" fmla="*/ 214018 w 289631"/>
                  <a:gd name="connsiteY6" fmla="*/ 292177 h 292177"/>
                  <a:gd name="connsiteX7" fmla="*/ 122914 w 289631"/>
                  <a:gd name="connsiteY7" fmla="*/ 224050 h 292177"/>
                  <a:gd name="connsiteX8" fmla="*/ 36972 w 289631"/>
                  <a:gd name="connsiteY8" fmla="*/ 145941 h 292177"/>
                  <a:gd name="connsiteX9" fmla="*/ 0 w 289631"/>
                  <a:gd name="connsiteY9" fmla="*/ 105262 h 29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31" h="292177">
                    <a:moveTo>
                      <a:pt x="0" y="105262"/>
                    </a:moveTo>
                    <a:lnTo>
                      <a:pt x="95251" y="80771"/>
                    </a:lnTo>
                    <a:cubicBezTo>
                      <a:pt x="133146" y="68984"/>
                      <a:pt x="170243" y="55385"/>
                      <a:pt x="206440" y="40075"/>
                    </a:cubicBezTo>
                    <a:lnTo>
                      <a:pt x="289631" y="0"/>
                    </a:lnTo>
                    <a:lnTo>
                      <a:pt x="276259" y="87620"/>
                    </a:lnTo>
                    <a:cubicBezTo>
                      <a:pt x="268198" y="127011"/>
                      <a:pt x="258224" y="165705"/>
                      <a:pt x="246437" y="203600"/>
                    </a:cubicBezTo>
                    <a:lnTo>
                      <a:pt x="214018" y="292177"/>
                    </a:lnTo>
                    <a:lnTo>
                      <a:pt x="122914" y="224050"/>
                    </a:lnTo>
                    <a:cubicBezTo>
                      <a:pt x="93028" y="199386"/>
                      <a:pt x="64347" y="173316"/>
                      <a:pt x="36972" y="145941"/>
                    </a:cubicBezTo>
                    <a:lnTo>
                      <a:pt x="0" y="105262"/>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Freeform: Shape 102">
                <a:extLst>
                  <a:ext uri="{FF2B5EF4-FFF2-40B4-BE49-F238E27FC236}">
                    <a16:creationId xmlns:a16="http://schemas.microsoft.com/office/drawing/2014/main" id="{7C2E71E6-F6F9-093F-DDC9-CDA852EA1202}"/>
                  </a:ext>
                </a:extLst>
              </p:cNvPr>
              <p:cNvSpPr/>
              <p:nvPr/>
            </p:nvSpPr>
            <p:spPr>
              <a:xfrm rot="5400000">
                <a:off x="5979916" y="3995929"/>
                <a:ext cx="232168" cy="312562"/>
              </a:xfrm>
              <a:custGeom>
                <a:avLst/>
                <a:gdLst>
                  <a:gd name="connsiteX0" fmla="*/ 0 w 232168"/>
                  <a:gd name="connsiteY0" fmla="*/ 0 h 312562"/>
                  <a:gd name="connsiteX1" fmla="*/ 22599 w 232168"/>
                  <a:gd name="connsiteY1" fmla="*/ 10887 h 312562"/>
                  <a:gd name="connsiteX2" fmla="*/ 215546 w 232168"/>
                  <a:gd name="connsiteY2" fmla="*/ 141175 h 312562"/>
                  <a:gd name="connsiteX3" fmla="*/ 232168 w 232168"/>
                  <a:gd name="connsiteY3" fmla="*/ 156281 h 312562"/>
                  <a:gd name="connsiteX4" fmla="*/ 215546 w 232168"/>
                  <a:gd name="connsiteY4" fmla="*/ 171388 h 312562"/>
                  <a:gd name="connsiteX5" fmla="*/ 22599 w 232168"/>
                  <a:gd name="connsiteY5" fmla="*/ 301676 h 312562"/>
                  <a:gd name="connsiteX6" fmla="*/ 0 w 232168"/>
                  <a:gd name="connsiteY6" fmla="*/ 312562 h 312562"/>
                  <a:gd name="connsiteX7" fmla="*/ 4967 w 232168"/>
                  <a:gd name="connsiteY7" fmla="*/ 280019 h 312562"/>
                  <a:gd name="connsiteX8" fmla="*/ 11215 w 232168"/>
                  <a:gd name="connsiteY8" fmla="*/ 156282 h 312562"/>
                  <a:gd name="connsiteX9" fmla="*/ 4967 w 232168"/>
                  <a:gd name="connsiteY9" fmla="*/ 32545 h 312562"/>
                  <a:gd name="connsiteX10" fmla="*/ 0 w 232168"/>
                  <a:gd name="connsiteY10" fmla="*/ 0 h 3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168" h="312562">
                    <a:moveTo>
                      <a:pt x="0" y="0"/>
                    </a:moveTo>
                    <a:lnTo>
                      <a:pt x="22599" y="10887"/>
                    </a:lnTo>
                    <a:cubicBezTo>
                      <a:pt x="91190" y="48148"/>
                      <a:pt x="155777" y="91848"/>
                      <a:pt x="215546" y="141175"/>
                    </a:cubicBezTo>
                    <a:lnTo>
                      <a:pt x="232168" y="156281"/>
                    </a:lnTo>
                    <a:lnTo>
                      <a:pt x="215546" y="171388"/>
                    </a:lnTo>
                    <a:cubicBezTo>
                      <a:pt x="155777" y="220715"/>
                      <a:pt x="91190" y="264414"/>
                      <a:pt x="22599" y="301676"/>
                    </a:cubicBezTo>
                    <a:lnTo>
                      <a:pt x="0" y="312562"/>
                    </a:lnTo>
                    <a:lnTo>
                      <a:pt x="4967" y="280019"/>
                    </a:lnTo>
                    <a:cubicBezTo>
                      <a:pt x="9098" y="239335"/>
                      <a:pt x="11215" y="198056"/>
                      <a:pt x="11215" y="156282"/>
                    </a:cubicBezTo>
                    <a:cubicBezTo>
                      <a:pt x="11215" y="114508"/>
                      <a:pt x="9098" y="73228"/>
                      <a:pt x="4967" y="32545"/>
                    </a:cubicBezTo>
                    <a:lnTo>
                      <a:pt x="0" y="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Freeform: Shape 103">
                <a:extLst>
                  <a:ext uri="{FF2B5EF4-FFF2-40B4-BE49-F238E27FC236}">
                    <a16:creationId xmlns:a16="http://schemas.microsoft.com/office/drawing/2014/main" id="{A92BCCD0-F8A7-B3CD-C1B8-8F670E798289}"/>
                  </a:ext>
                </a:extLst>
              </p:cNvPr>
              <p:cNvSpPr/>
              <p:nvPr/>
            </p:nvSpPr>
            <p:spPr>
              <a:xfrm rot="5400000">
                <a:off x="5372848" y="4335939"/>
                <a:ext cx="1446307" cy="1311018"/>
              </a:xfrm>
              <a:custGeom>
                <a:avLst/>
                <a:gdLst>
                  <a:gd name="connsiteX0" fmla="*/ 0 w 1446307"/>
                  <a:gd name="connsiteY0" fmla="*/ 655510 h 1311018"/>
                  <a:gd name="connsiteX1" fmla="*/ 69320 w 1446307"/>
                  <a:gd name="connsiteY1" fmla="*/ 592508 h 1311018"/>
                  <a:gd name="connsiteX2" fmla="*/ 369374 w 1446307"/>
                  <a:gd name="connsiteY2" fmla="*/ 96638 h 1311018"/>
                  <a:gd name="connsiteX3" fmla="*/ 394223 w 1446307"/>
                  <a:gd name="connsiteY3" fmla="*/ 0 h 1311018"/>
                  <a:gd name="connsiteX4" fmla="*/ 494657 w 1446307"/>
                  <a:gd name="connsiteY4" fmla="*/ 5072 h 1311018"/>
                  <a:gd name="connsiteX5" fmla="*/ 1435068 w 1446307"/>
                  <a:gd name="connsiteY5" fmla="*/ 632178 h 1311018"/>
                  <a:gd name="connsiteX6" fmla="*/ 1446307 w 1446307"/>
                  <a:gd name="connsiteY6" fmla="*/ 655508 h 1311018"/>
                  <a:gd name="connsiteX7" fmla="*/ 1435067 w 1446307"/>
                  <a:gd name="connsiteY7" fmla="*/ 678841 h 1311018"/>
                  <a:gd name="connsiteX8" fmla="*/ 494658 w 1446307"/>
                  <a:gd name="connsiteY8" fmla="*/ 1305947 h 1311018"/>
                  <a:gd name="connsiteX9" fmla="*/ 394222 w 1446307"/>
                  <a:gd name="connsiteY9" fmla="*/ 1311018 h 1311018"/>
                  <a:gd name="connsiteX10" fmla="*/ 369374 w 1446307"/>
                  <a:gd name="connsiteY10" fmla="*/ 1214383 h 1311018"/>
                  <a:gd name="connsiteX11" fmla="*/ 69320 w 1446307"/>
                  <a:gd name="connsiteY11" fmla="*/ 718513 h 1311018"/>
                  <a:gd name="connsiteX12" fmla="*/ 0 w 1446307"/>
                  <a:gd name="connsiteY12" fmla="*/ 655510 h 13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6307" h="1311018">
                    <a:moveTo>
                      <a:pt x="0" y="655510"/>
                    </a:moveTo>
                    <a:lnTo>
                      <a:pt x="69320" y="592508"/>
                    </a:lnTo>
                    <a:cubicBezTo>
                      <a:pt x="206199" y="455629"/>
                      <a:pt x="310441" y="286115"/>
                      <a:pt x="369374" y="96638"/>
                    </a:cubicBezTo>
                    <a:lnTo>
                      <a:pt x="394223" y="0"/>
                    </a:lnTo>
                    <a:lnTo>
                      <a:pt x="494657" y="5072"/>
                    </a:lnTo>
                    <a:cubicBezTo>
                      <a:pt x="901496" y="46389"/>
                      <a:pt x="1248762" y="289219"/>
                      <a:pt x="1435068" y="632178"/>
                    </a:cubicBezTo>
                    <a:lnTo>
                      <a:pt x="1446307" y="655508"/>
                    </a:lnTo>
                    <a:lnTo>
                      <a:pt x="1435067" y="678841"/>
                    </a:lnTo>
                    <a:cubicBezTo>
                      <a:pt x="1248761" y="1021799"/>
                      <a:pt x="901496" y="1264630"/>
                      <a:pt x="494658" y="1305947"/>
                    </a:cubicBezTo>
                    <a:lnTo>
                      <a:pt x="394222" y="1311018"/>
                    </a:lnTo>
                    <a:lnTo>
                      <a:pt x="369374" y="1214383"/>
                    </a:lnTo>
                    <a:cubicBezTo>
                      <a:pt x="310441" y="1024906"/>
                      <a:pt x="206199" y="855391"/>
                      <a:pt x="69320" y="718513"/>
                    </a:cubicBezTo>
                    <a:lnTo>
                      <a:pt x="0" y="655510"/>
                    </a:lnTo>
                    <a:close/>
                  </a:path>
                </a:pathLst>
              </a:custGeom>
              <a:solidFill>
                <a:schemeClr val="accent3">
                  <a:lumMod val="75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Freeform: Shape 104">
                <a:extLst>
                  <a:ext uri="{FF2B5EF4-FFF2-40B4-BE49-F238E27FC236}">
                    <a16:creationId xmlns:a16="http://schemas.microsoft.com/office/drawing/2014/main" id="{43AB4C0A-D12A-27D7-6089-A38444A4F03C}"/>
                  </a:ext>
                </a:extLst>
              </p:cNvPr>
              <p:cNvSpPr/>
              <p:nvPr/>
            </p:nvSpPr>
            <p:spPr>
              <a:xfrm rot="5400000">
                <a:off x="5561739" y="1086144"/>
                <a:ext cx="1068521" cy="2150066"/>
              </a:xfrm>
              <a:custGeom>
                <a:avLst/>
                <a:gdLst>
                  <a:gd name="connsiteX0" fmla="*/ 0 w 1068521"/>
                  <a:gd name="connsiteY0" fmla="*/ 1075033 h 2150066"/>
                  <a:gd name="connsiteX1" fmla="*/ 633353 w 1068521"/>
                  <a:gd name="connsiteY1" fmla="*/ 10886 h 2150066"/>
                  <a:gd name="connsiteX2" fmla="*/ 655952 w 1068521"/>
                  <a:gd name="connsiteY2" fmla="*/ 0 h 2150066"/>
                  <a:gd name="connsiteX3" fmla="*/ 650985 w 1068521"/>
                  <a:gd name="connsiteY3" fmla="*/ 32543 h 2150066"/>
                  <a:gd name="connsiteX4" fmla="*/ 644737 w 1068521"/>
                  <a:gd name="connsiteY4" fmla="*/ 156280 h 2150066"/>
                  <a:gd name="connsiteX5" fmla="*/ 999200 w 1068521"/>
                  <a:gd name="connsiteY5" fmla="*/ 1012030 h 2150066"/>
                  <a:gd name="connsiteX6" fmla="*/ 1068521 w 1068521"/>
                  <a:gd name="connsiteY6" fmla="*/ 1075032 h 2150066"/>
                  <a:gd name="connsiteX7" fmla="*/ 999200 w 1068521"/>
                  <a:gd name="connsiteY7" fmla="*/ 1138035 h 2150066"/>
                  <a:gd name="connsiteX8" fmla="*/ 644737 w 1068521"/>
                  <a:gd name="connsiteY8" fmla="*/ 1993785 h 2150066"/>
                  <a:gd name="connsiteX9" fmla="*/ 650985 w 1068521"/>
                  <a:gd name="connsiteY9" fmla="*/ 2117522 h 2150066"/>
                  <a:gd name="connsiteX10" fmla="*/ 655952 w 1068521"/>
                  <a:gd name="connsiteY10" fmla="*/ 2150066 h 2150066"/>
                  <a:gd name="connsiteX11" fmla="*/ 633353 w 1068521"/>
                  <a:gd name="connsiteY11" fmla="*/ 2139180 h 2150066"/>
                  <a:gd name="connsiteX12" fmla="*/ 0 w 1068521"/>
                  <a:gd name="connsiteY12" fmla="*/ 1075033 h 215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521" h="2150066">
                    <a:moveTo>
                      <a:pt x="0" y="1075033"/>
                    </a:moveTo>
                    <a:cubicBezTo>
                      <a:pt x="0" y="615520"/>
                      <a:pt x="256100" y="215823"/>
                      <a:pt x="633353" y="10886"/>
                    </a:cubicBezTo>
                    <a:lnTo>
                      <a:pt x="655952" y="0"/>
                    </a:lnTo>
                    <a:lnTo>
                      <a:pt x="650985" y="32543"/>
                    </a:lnTo>
                    <a:cubicBezTo>
                      <a:pt x="646854" y="73226"/>
                      <a:pt x="644737" y="114506"/>
                      <a:pt x="644737" y="156280"/>
                    </a:cubicBezTo>
                    <a:cubicBezTo>
                      <a:pt x="644737" y="490471"/>
                      <a:pt x="780195" y="793024"/>
                      <a:pt x="999200" y="1012030"/>
                    </a:cubicBezTo>
                    <a:lnTo>
                      <a:pt x="1068521" y="1075032"/>
                    </a:lnTo>
                    <a:lnTo>
                      <a:pt x="999200" y="1138035"/>
                    </a:lnTo>
                    <a:cubicBezTo>
                      <a:pt x="780195" y="1357041"/>
                      <a:pt x="644737" y="1659594"/>
                      <a:pt x="644737" y="1993785"/>
                    </a:cubicBezTo>
                    <a:cubicBezTo>
                      <a:pt x="644737" y="2035559"/>
                      <a:pt x="646854" y="2076838"/>
                      <a:pt x="650985" y="2117522"/>
                    </a:cubicBezTo>
                    <a:lnTo>
                      <a:pt x="655952" y="2150066"/>
                    </a:lnTo>
                    <a:lnTo>
                      <a:pt x="633353" y="2139180"/>
                    </a:lnTo>
                    <a:cubicBezTo>
                      <a:pt x="256100" y="1934243"/>
                      <a:pt x="0" y="1534545"/>
                      <a:pt x="0" y="1075033"/>
                    </a:cubicBez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Freeform: Shape 105">
                <a:extLst>
                  <a:ext uri="{FF2B5EF4-FFF2-40B4-BE49-F238E27FC236}">
                    <a16:creationId xmlns:a16="http://schemas.microsoft.com/office/drawing/2014/main" id="{842751A7-73CB-A9F8-F980-006D968649C0}"/>
                  </a:ext>
                </a:extLst>
              </p:cNvPr>
              <p:cNvSpPr/>
              <p:nvPr/>
            </p:nvSpPr>
            <p:spPr>
              <a:xfrm rot="5400000">
                <a:off x="6615617" y="2765237"/>
                <a:ext cx="2091718" cy="1126981"/>
              </a:xfrm>
              <a:custGeom>
                <a:avLst/>
                <a:gdLst>
                  <a:gd name="connsiteX0" fmla="*/ 0 w 2091718"/>
                  <a:gd name="connsiteY0" fmla="*/ 1053934 h 1126981"/>
                  <a:gd name="connsiteX1" fmla="*/ 13372 w 2091718"/>
                  <a:gd name="connsiteY1" fmla="*/ 966314 h 1126981"/>
                  <a:gd name="connsiteX2" fmla="*/ 1198998 w 2091718"/>
                  <a:gd name="connsiteY2" fmla="*/ 0 h 1126981"/>
                  <a:gd name="connsiteX3" fmla="*/ 2054747 w 2091718"/>
                  <a:gd name="connsiteY3" fmla="*/ 354463 h 1126981"/>
                  <a:gd name="connsiteX4" fmla="*/ 2091718 w 2091718"/>
                  <a:gd name="connsiteY4" fmla="*/ 395142 h 1126981"/>
                  <a:gd name="connsiteX5" fmla="*/ 1996468 w 2091718"/>
                  <a:gd name="connsiteY5" fmla="*/ 419634 h 1126981"/>
                  <a:gd name="connsiteX6" fmla="*/ 1241240 w 2091718"/>
                  <a:gd name="connsiteY6" fmla="*/ 1104369 h 1126981"/>
                  <a:gd name="connsiteX7" fmla="*/ 1232964 w 2091718"/>
                  <a:gd name="connsiteY7" fmla="*/ 1126981 h 1126981"/>
                  <a:gd name="connsiteX8" fmla="*/ 1230902 w 2091718"/>
                  <a:gd name="connsiteY8" fmla="*/ 1125439 h 1126981"/>
                  <a:gd name="connsiteX9" fmla="*/ 554260 w 2091718"/>
                  <a:gd name="connsiteY9" fmla="*/ 918754 h 1126981"/>
                  <a:gd name="connsiteX10" fmla="*/ 83191 w 2091718"/>
                  <a:gd name="connsiteY10" fmla="*/ 1013859 h 1126981"/>
                  <a:gd name="connsiteX11" fmla="*/ 0 w 2091718"/>
                  <a:gd name="connsiteY11" fmla="*/ 1053934 h 112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8" h="1126981">
                    <a:moveTo>
                      <a:pt x="0" y="1053934"/>
                    </a:moveTo>
                    <a:lnTo>
                      <a:pt x="13372" y="966314"/>
                    </a:lnTo>
                    <a:cubicBezTo>
                      <a:pt x="126220" y="414840"/>
                      <a:pt x="614163" y="0"/>
                      <a:pt x="1198998" y="0"/>
                    </a:cubicBezTo>
                    <a:cubicBezTo>
                      <a:pt x="1533189" y="0"/>
                      <a:pt x="1835742" y="135458"/>
                      <a:pt x="2054747" y="354463"/>
                    </a:cubicBezTo>
                    <a:lnTo>
                      <a:pt x="2091718" y="395142"/>
                    </a:lnTo>
                    <a:lnTo>
                      <a:pt x="1996468" y="419634"/>
                    </a:lnTo>
                    <a:cubicBezTo>
                      <a:pt x="1655409" y="525714"/>
                      <a:pt x="1379030" y="778596"/>
                      <a:pt x="1241240" y="1104369"/>
                    </a:cubicBezTo>
                    <a:lnTo>
                      <a:pt x="1232964" y="1126981"/>
                    </a:lnTo>
                    <a:lnTo>
                      <a:pt x="1230902" y="1125439"/>
                    </a:lnTo>
                    <a:cubicBezTo>
                      <a:pt x="1037750" y="994949"/>
                      <a:pt x="804904" y="918754"/>
                      <a:pt x="554260" y="918754"/>
                    </a:cubicBezTo>
                    <a:cubicBezTo>
                      <a:pt x="387165" y="918754"/>
                      <a:pt x="227979" y="952618"/>
                      <a:pt x="83191" y="1013859"/>
                    </a:cubicBezTo>
                    <a:lnTo>
                      <a:pt x="0" y="1053934"/>
                    </a:lnTo>
                    <a:close/>
                  </a:path>
                </a:pathLst>
              </a:custGeom>
              <a:solidFill>
                <a:schemeClr val="accent2"/>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Freeform: Shape 106">
                <a:extLst>
                  <a:ext uri="{FF2B5EF4-FFF2-40B4-BE49-F238E27FC236}">
                    <a16:creationId xmlns:a16="http://schemas.microsoft.com/office/drawing/2014/main" id="{95C4453E-710C-062A-E23C-781E3162229C}"/>
                  </a:ext>
                </a:extLst>
              </p:cNvPr>
              <p:cNvSpPr/>
              <p:nvPr/>
            </p:nvSpPr>
            <p:spPr>
              <a:xfrm rot="5400000">
                <a:off x="3484665" y="2765238"/>
                <a:ext cx="2091717" cy="1126978"/>
              </a:xfrm>
              <a:custGeom>
                <a:avLst/>
                <a:gdLst>
                  <a:gd name="connsiteX0" fmla="*/ 0 w 2091717"/>
                  <a:gd name="connsiteY0" fmla="*/ 73046 h 1126978"/>
                  <a:gd name="connsiteX1" fmla="*/ 83191 w 2091717"/>
                  <a:gd name="connsiteY1" fmla="*/ 113121 h 1126978"/>
                  <a:gd name="connsiteX2" fmla="*/ 554260 w 2091717"/>
                  <a:gd name="connsiteY2" fmla="*/ 208226 h 1126978"/>
                  <a:gd name="connsiteX3" fmla="*/ 1230902 w 2091717"/>
                  <a:gd name="connsiteY3" fmla="*/ 1541 h 1126978"/>
                  <a:gd name="connsiteX4" fmla="*/ 1232962 w 2091717"/>
                  <a:gd name="connsiteY4" fmla="*/ 0 h 1126978"/>
                  <a:gd name="connsiteX5" fmla="*/ 1241238 w 2091717"/>
                  <a:gd name="connsiteY5" fmla="*/ 22610 h 1126978"/>
                  <a:gd name="connsiteX6" fmla="*/ 1996465 w 2091717"/>
                  <a:gd name="connsiteY6" fmla="*/ 707345 h 1126978"/>
                  <a:gd name="connsiteX7" fmla="*/ 2091717 w 2091717"/>
                  <a:gd name="connsiteY7" fmla="*/ 731837 h 1126978"/>
                  <a:gd name="connsiteX8" fmla="*/ 2054746 w 2091717"/>
                  <a:gd name="connsiteY8" fmla="*/ 772515 h 1126978"/>
                  <a:gd name="connsiteX9" fmla="*/ 1198998 w 2091717"/>
                  <a:gd name="connsiteY9" fmla="*/ 1126978 h 1126978"/>
                  <a:gd name="connsiteX10" fmla="*/ 13372 w 2091717"/>
                  <a:gd name="connsiteY10" fmla="*/ 160665 h 1126978"/>
                  <a:gd name="connsiteX11" fmla="*/ 0 w 2091717"/>
                  <a:gd name="connsiteY11" fmla="*/ 73046 h 11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717" h="1126978">
                    <a:moveTo>
                      <a:pt x="0" y="73046"/>
                    </a:moveTo>
                    <a:lnTo>
                      <a:pt x="83191" y="113121"/>
                    </a:lnTo>
                    <a:cubicBezTo>
                      <a:pt x="227979" y="174361"/>
                      <a:pt x="387165" y="208226"/>
                      <a:pt x="554260" y="208226"/>
                    </a:cubicBezTo>
                    <a:cubicBezTo>
                      <a:pt x="804904" y="208226"/>
                      <a:pt x="1037750" y="132031"/>
                      <a:pt x="1230902" y="1541"/>
                    </a:cubicBezTo>
                    <a:lnTo>
                      <a:pt x="1232962" y="0"/>
                    </a:lnTo>
                    <a:lnTo>
                      <a:pt x="1241238" y="22610"/>
                    </a:lnTo>
                    <a:cubicBezTo>
                      <a:pt x="1379028" y="348383"/>
                      <a:pt x="1655407" y="601265"/>
                      <a:pt x="1996465" y="707345"/>
                    </a:cubicBezTo>
                    <a:lnTo>
                      <a:pt x="2091717" y="731837"/>
                    </a:lnTo>
                    <a:lnTo>
                      <a:pt x="2054746" y="772515"/>
                    </a:lnTo>
                    <a:cubicBezTo>
                      <a:pt x="1835742" y="991520"/>
                      <a:pt x="1533189" y="1126978"/>
                      <a:pt x="1198998" y="1126978"/>
                    </a:cubicBezTo>
                    <a:cubicBezTo>
                      <a:pt x="614163" y="1126978"/>
                      <a:pt x="126220" y="712138"/>
                      <a:pt x="13372" y="160665"/>
                    </a:cubicBezTo>
                    <a:lnTo>
                      <a:pt x="0" y="73046"/>
                    </a:lnTo>
                    <a:close/>
                  </a:path>
                </a:pathLst>
              </a:custGeom>
              <a:solidFill>
                <a:schemeClr val="accent6"/>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6" name="Freeform: Shape 107">
                <a:extLst>
                  <a:ext uri="{FF2B5EF4-FFF2-40B4-BE49-F238E27FC236}">
                    <a16:creationId xmlns:a16="http://schemas.microsoft.com/office/drawing/2014/main" id="{0CF017BC-A0B4-6163-4B57-01CF303E0E02}"/>
                  </a:ext>
                </a:extLst>
              </p:cNvPr>
              <p:cNvSpPr/>
              <p:nvPr/>
            </p:nvSpPr>
            <p:spPr>
              <a:xfrm rot="5400000">
                <a:off x="5661804" y="2839349"/>
                <a:ext cx="868392" cy="580568"/>
              </a:xfrm>
              <a:custGeom>
                <a:avLst/>
                <a:gdLst>
                  <a:gd name="connsiteX0" fmla="*/ 0 w 868392"/>
                  <a:gd name="connsiteY0" fmla="*/ 290284 h 580568"/>
                  <a:gd name="connsiteX1" fmla="*/ 16621 w 868392"/>
                  <a:gd name="connsiteY1" fmla="*/ 275178 h 580568"/>
                  <a:gd name="connsiteX2" fmla="*/ 662691 w 868392"/>
                  <a:gd name="connsiteY2" fmla="*/ 5072 h 580568"/>
                  <a:gd name="connsiteX3" fmla="*/ 763128 w 868392"/>
                  <a:gd name="connsiteY3" fmla="*/ 0 h 580568"/>
                  <a:gd name="connsiteX4" fmla="*/ 787976 w 868392"/>
                  <a:gd name="connsiteY4" fmla="*/ 96636 h 580568"/>
                  <a:gd name="connsiteX5" fmla="*/ 828671 w 868392"/>
                  <a:gd name="connsiteY5" fmla="*/ 207825 h 580568"/>
                  <a:gd name="connsiteX6" fmla="*/ 868392 w 868392"/>
                  <a:gd name="connsiteY6" fmla="*/ 290280 h 580568"/>
                  <a:gd name="connsiteX7" fmla="*/ 828669 w 868392"/>
                  <a:gd name="connsiteY7" fmla="*/ 372742 h 580568"/>
                  <a:gd name="connsiteX8" fmla="*/ 787973 w 868392"/>
                  <a:gd name="connsiteY8" fmla="*/ 483931 h 580568"/>
                  <a:gd name="connsiteX9" fmla="*/ 763124 w 868392"/>
                  <a:gd name="connsiteY9" fmla="*/ 580568 h 580568"/>
                  <a:gd name="connsiteX10" fmla="*/ 662691 w 868392"/>
                  <a:gd name="connsiteY10" fmla="*/ 575497 h 580568"/>
                  <a:gd name="connsiteX11" fmla="*/ 16621 w 868392"/>
                  <a:gd name="connsiteY11" fmla="*/ 305391 h 580568"/>
                  <a:gd name="connsiteX12" fmla="*/ 0 w 868392"/>
                  <a:gd name="connsiteY12" fmla="*/ 290284 h 5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8392" h="580568">
                    <a:moveTo>
                      <a:pt x="0" y="290284"/>
                    </a:moveTo>
                    <a:lnTo>
                      <a:pt x="16621" y="275178"/>
                    </a:lnTo>
                    <a:cubicBezTo>
                      <a:pt x="195932" y="127197"/>
                      <a:pt x="418588" y="29862"/>
                      <a:pt x="662691" y="5072"/>
                    </a:cubicBezTo>
                    <a:lnTo>
                      <a:pt x="763128" y="0"/>
                    </a:lnTo>
                    <a:lnTo>
                      <a:pt x="787976" y="96636"/>
                    </a:lnTo>
                    <a:cubicBezTo>
                      <a:pt x="799762" y="134531"/>
                      <a:pt x="813361" y="171628"/>
                      <a:pt x="828671" y="207825"/>
                    </a:cubicBezTo>
                    <a:lnTo>
                      <a:pt x="868392" y="290280"/>
                    </a:lnTo>
                    <a:lnTo>
                      <a:pt x="828669" y="372742"/>
                    </a:lnTo>
                    <a:cubicBezTo>
                      <a:pt x="813358" y="408939"/>
                      <a:pt x="799759" y="446036"/>
                      <a:pt x="787973" y="483931"/>
                    </a:cubicBezTo>
                    <a:lnTo>
                      <a:pt x="763124" y="580568"/>
                    </a:lnTo>
                    <a:lnTo>
                      <a:pt x="662691" y="575497"/>
                    </a:lnTo>
                    <a:cubicBezTo>
                      <a:pt x="418588" y="550707"/>
                      <a:pt x="195932" y="453371"/>
                      <a:pt x="16621" y="305391"/>
                    </a:cubicBezTo>
                    <a:lnTo>
                      <a:pt x="0" y="290284"/>
                    </a:lnTo>
                    <a:close/>
                  </a:path>
                </a:pathLst>
              </a:custGeom>
              <a:solidFill>
                <a:schemeClr val="accent6">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Freeform: Shape 108">
                <a:extLst>
                  <a:ext uri="{FF2B5EF4-FFF2-40B4-BE49-F238E27FC236}">
                    <a16:creationId xmlns:a16="http://schemas.microsoft.com/office/drawing/2014/main" id="{28C21C0A-403C-CC68-906D-E27CD17DD12A}"/>
                  </a:ext>
                </a:extLst>
              </p:cNvPr>
              <p:cNvSpPr/>
              <p:nvPr/>
            </p:nvSpPr>
            <p:spPr>
              <a:xfrm rot="5400000">
                <a:off x="5198479" y="3324535"/>
                <a:ext cx="531513" cy="740445"/>
              </a:xfrm>
              <a:custGeom>
                <a:avLst/>
                <a:gdLst>
                  <a:gd name="connsiteX0" fmla="*/ 0 w 531513"/>
                  <a:gd name="connsiteY0" fmla="*/ 291985 h 740445"/>
                  <a:gd name="connsiteX1" fmla="*/ 24588 w 531513"/>
                  <a:gd name="connsiteY1" fmla="*/ 48085 h 740445"/>
                  <a:gd name="connsiteX2" fmla="*/ 29561 w 531513"/>
                  <a:gd name="connsiteY2" fmla="*/ 28741 h 740445"/>
                  <a:gd name="connsiteX3" fmla="*/ 52866 w 531513"/>
                  <a:gd name="connsiteY3" fmla="*/ 29918 h 740445"/>
                  <a:gd name="connsiteX4" fmla="*/ 296766 w 531513"/>
                  <a:gd name="connsiteY4" fmla="*/ 5331 h 740445"/>
                  <a:gd name="connsiteX5" fmla="*/ 317495 w 531513"/>
                  <a:gd name="connsiteY5" fmla="*/ 0 h 740445"/>
                  <a:gd name="connsiteX6" fmla="*/ 354467 w 531513"/>
                  <a:gd name="connsiteY6" fmla="*/ 40679 h 740445"/>
                  <a:gd name="connsiteX7" fmla="*/ 440409 w 531513"/>
                  <a:gd name="connsiteY7" fmla="*/ 118788 h 740445"/>
                  <a:gd name="connsiteX8" fmla="*/ 531513 w 531513"/>
                  <a:gd name="connsiteY8" fmla="*/ 186915 h 740445"/>
                  <a:gd name="connsiteX9" fmla="*/ 523237 w 531513"/>
                  <a:gd name="connsiteY9" fmla="*/ 209527 h 740445"/>
                  <a:gd name="connsiteX10" fmla="*/ 177936 w 531513"/>
                  <a:gd name="connsiteY10" fmla="*/ 672317 h 740445"/>
                  <a:gd name="connsiteX11" fmla="*/ 86830 w 531513"/>
                  <a:gd name="connsiteY11" fmla="*/ 740445 h 740445"/>
                  <a:gd name="connsiteX12" fmla="*/ 54410 w 531513"/>
                  <a:gd name="connsiteY12" fmla="*/ 651866 h 740445"/>
                  <a:gd name="connsiteX13" fmla="*/ 0 w 531513"/>
                  <a:gd name="connsiteY13" fmla="*/ 291985 h 74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13" h="740445">
                    <a:moveTo>
                      <a:pt x="0" y="291985"/>
                    </a:moveTo>
                    <a:cubicBezTo>
                      <a:pt x="0" y="208437"/>
                      <a:pt x="8467" y="126866"/>
                      <a:pt x="24588" y="48085"/>
                    </a:cubicBezTo>
                    <a:lnTo>
                      <a:pt x="29561" y="28741"/>
                    </a:lnTo>
                    <a:lnTo>
                      <a:pt x="52866" y="29918"/>
                    </a:lnTo>
                    <a:cubicBezTo>
                      <a:pt x="136413" y="29918"/>
                      <a:pt x="217984" y="21452"/>
                      <a:pt x="296766" y="5331"/>
                    </a:cubicBezTo>
                    <a:lnTo>
                      <a:pt x="317495" y="0"/>
                    </a:lnTo>
                    <a:lnTo>
                      <a:pt x="354467" y="40679"/>
                    </a:lnTo>
                    <a:cubicBezTo>
                      <a:pt x="381842" y="68054"/>
                      <a:pt x="410523" y="94124"/>
                      <a:pt x="440409" y="118788"/>
                    </a:cubicBezTo>
                    <a:lnTo>
                      <a:pt x="531513" y="186915"/>
                    </a:lnTo>
                    <a:lnTo>
                      <a:pt x="523237" y="209527"/>
                    </a:lnTo>
                    <a:cubicBezTo>
                      <a:pt x="446686" y="390512"/>
                      <a:pt x="327362" y="549000"/>
                      <a:pt x="177936" y="672317"/>
                    </a:cubicBezTo>
                    <a:lnTo>
                      <a:pt x="86830" y="740445"/>
                    </a:lnTo>
                    <a:lnTo>
                      <a:pt x="54410" y="651866"/>
                    </a:lnTo>
                    <a:cubicBezTo>
                      <a:pt x="19049" y="538179"/>
                      <a:pt x="0" y="417307"/>
                      <a:pt x="0" y="291985"/>
                    </a:cubicBezTo>
                    <a:close/>
                  </a:path>
                </a:pathLst>
              </a:custGeom>
              <a:solidFill>
                <a:schemeClr val="accent4">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reeform: Shape 109">
                <a:extLst>
                  <a:ext uri="{FF2B5EF4-FFF2-40B4-BE49-F238E27FC236}">
                    <a16:creationId xmlns:a16="http://schemas.microsoft.com/office/drawing/2014/main" id="{4C007BFD-3B0B-6A35-7A87-785E0EF62D6B}"/>
                  </a:ext>
                </a:extLst>
              </p:cNvPr>
              <p:cNvSpPr/>
              <p:nvPr/>
            </p:nvSpPr>
            <p:spPr>
              <a:xfrm rot="5400000">
                <a:off x="6462012" y="3324538"/>
                <a:ext cx="531507" cy="740441"/>
              </a:xfrm>
              <a:custGeom>
                <a:avLst/>
                <a:gdLst>
                  <a:gd name="connsiteX0" fmla="*/ 0 w 531507"/>
                  <a:gd name="connsiteY0" fmla="*/ 448457 h 740441"/>
                  <a:gd name="connsiteX1" fmla="*/ 54409 w 531507"/>
                  <a:gd name="connsiteY1" fmla="*/ 88577 h 740441"/>
                  <a:gd name="connsiteX2" fmla="*/ 86828 w 531507"/>
                  <a:gd name="connsiteY2" fmla="*/ 0 h 740441"/>
                  <a:gd name="connsiteX3" fmla="*/ 177932 w 531507"/>
                  <a:gd name="connsiteY3" fmla="*/ 68127 h 740441"/>
                  <a:gd name="connsiteX4" fmla="*/ 523233 w 531507"/>
                  <a:gd name="connsiteY4" fmla="*/ 530917 h 740441"/>
                  <a:gd name="connsiteX5" fmla="*/ 531507 w 531507"/>
                  <a:gd name="connsiteY5" fmla="*/ 553525 h 740441"/>
                  <a:gd name="connsiteX6" fmla="*/ 440402 w 531507"/>
                  <a:gd name="connsiteY6" fmla="*/ 621653 h 740441"/>
                  <a:gd name="connsiteX7" fmla="*/ 354460 w 531507"/>
                  <a:gd name="connsiteY7" fmla="*/ 699762 h 740441"/>
                  <a:gd name="connsiteX8" fmla="*/ 317488 w 531507"/>
                  <a:gd name="connsiteY8" fmla="*/ 740441 h 740441"/>
                  <a:gd name="connsiteX9" fmla="*/ 296762 w 531507"/>
                  <a:gd name="connsiteY9" fmla="*/ 735112 h 740441"/>
                  <a:gd name="connsiteX10" fmla="*/ 52862 w 531507"/>
                  <a:gd name="connsiteY10" fmla="*/ 710525 h 740441"/>
                  <a:gd name="connsiteX11" fmla="*/ 29561 w 531507"/>
                  <a:gd name="connsiteY11" fmla="*/ 711701 h 740441"/>
                  <a:gd name="connsiteX12" fmla="*/ 24587 w 531507"/>
                  <a:gd name="connsiteY12" fmla="*/ 692357 h 740441"/>
                  <a:gd name="connsiteX13" fmla="*/ 0 w 531507"/>
                  <a:gd name="connsiteY13" fmla="*/ 448457 h 74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507" h="740441">
                    <a:moveTo>
                      <a:pt x="0" y="448457"/>
                    </a:moveTo>
                    <a:cubicBezTo>
                      <a:pt x="0" y="323135"/>
                      <a:pt x="19048" y="202263"/>
                      <a:pt x="54409" y="88577"/>
                    </a:cubicBezTo>
                    <a:lnTo>
                      <a:pt x="86828" y="0"/>
                    </a:lnTo>
                    <a:lnTo>
                      <a:pt x="177932" y="68127"/>
                    </a:lnTo>
                    <a:cubicBezTo>
                      <a:pt x="327358" y="191444"/>
                      <a:pt x="446682" y="349931"/>
                      <a:pt x="523233" y="530917"/>
                    </a:cubicBezTo>
                    <a:lnTo>
                      <a:pt x="531507" y="553525"/>
                    </a:lnTo>
                    <a:lnTo>
                      <a:pt x="440402" y="621653"/>
                    </a:lnTo>
                    <a:cubicBezTo>
                      <a:pt x="410517" y="646316"/>
                      <a:pt x="381836" y="672386"/>
                      <a:pt x="354460" y="699762"/>
                    </a:cubicBezTo>
                    <a:lnTo>
                      <a:pt x="317488" y="740441"/>
                    </a:lnTo>
                    <a:lnTo>
                      <a:pt x="296762" y="735112"/>
                    </a:lnTo>
                    <a:cubicBezTo>
                      <a:pt x="217980" y="718991"/>
                      <a:pt x="136409" y="710525"/>
                      <a:pt x="52862" y="710525"/>
                    </a:cubicBezTo>
                    <a:lnTo>
                      <a:pt x="29561" y="711701"/>
                    </a:lnTo>
                    <a:lnTo>
                      <a:pt x="24587" y="692357"/>
                    </a:lnTo>
                    <a:cubicBezTo>
                      <a:pt x="8466" y="613575"/>
                      <a:pt x="0" y="532005"/>
                      <a:pt x="0" y="448457"/>
                    </a:cubicBezTo>
                    <a:close/>
                  </a:path>
                </a:pathLst>
              </a:custGeom>
              <a:solidFill>
                <a:schemeClr val="accent1">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reeform: Shape 110">
                <a:extLst>
                  <a:ext uri="{FF2B5EF4-FFF2-40B4-BE49-F238E27FC236}">
                    <a16:creationId xmlns:a16="http://schemas.microsoft.com/office/drawing/2014/main" id="{42B27AB2-2CAD-7DF3-28B9-AA4541A04EA1}"/>
                  </a:ext>
                </a:extLst>
              </p:cNvPr>
              <p:cNvSpPr/>
              <p:nvPr/>
            </p:nvSpPr>
            <p:spPr>
              <a:xfrm rot="5400000">
                <a:off x="5854245" y="3544042"/>
                <a:ext cx="483512" cy="523087"/>
              </a:xfrm>
              <a:custGeom>
                <a:avLst/>
                <a:gdLst>
                  <a:gd name="connsiteX0" fmla="*/ 0 w 483512"/>
                  <a:gd name="connsiteY0" fmla="*/ 261540 h 523087"/>
                  <a:gd name="connsiteX1" fmla="*/ 11238 w 483512"/>
                  <a:gd name="connsiteY1" fmla="*/ 238212 h 523087"/>
                  <a:gd name="connsiteX2" fmla="*/ 141526 w 483512"/>
                  <a:gd name="connsiteY2" fmla="*/ 45263 h 523087"/>
                  <a:gd name="connsiteX3" fmla="*/ 182663 w 483512"/>
                  <a:gd name="connsiteY3" fmla="*/ 0 h 523087"/>
                  <a:gd name="connsiteX4" fmla="*/ 277917 w 483512"/>
                  <a:gd name="connsiteY4" fmla="*/ 24493 h 523087"/>
                  <a:gd name="connsiteX5" fmla="*/ 389106 w 483512"/>
                  <a:gd name="connsiteY5" fmla="*/ 65189 h 523087"/>
                  <a:gd name="connsiteX6" fmla="*/ 472297 w 483512"/>
                  <a:gd name="connsiteY6" fmla="*/ 105263 h 523087"/>
                  <a:gd name="connsiteX7" fmla="*/ 477264 w 483512"/>
                  <a:gd name="connsiteY7" fmla="*/ 137808 h 523087"/>
                  <a:gd name="connsiteX8" fmla="*/ 483512 w 483512"/>
                  <a:gd name="connsiteY8" fmla="*/ 261545 h 523087"/>
                  <a:gd name="connsiteX9" fmla="*/ 477264 w 483512"/>
                  <a:gd name="connsiteY9" fmla="*/ 385282 h 523087"/>
                  <a:gd name="connsiteX10" fmla="*/ 472297 w 483512"/>
                  <a:gd name="connsiteY10" fmla="*/ 417825 h 523087"/>
                  <a:gd name="connsiteX11" fmla="*/ 389106 w 483512"/>
                  <a:gd name="connsiteY11" fmla="*/ 457900 h 523087"/>
                  <a:gd name="connsiteX12" fmla="*/ 277917 w 483512"/>
                  <a:gd name="connsiteY12" fmla="*/ 498596 h 523087"/>
                  <a:gd name="connsiteX13" fmla="*/ 182666 w 483512"/>
                  <a:gd name="connsiteY13" fmla="*/ 523087 h 523087"/>
                  <a:gd name="connsiteX14" fmla="*/ 141528 w 483512"/>
                  <a:gd name="connsiteY14" fmla="*/ 477824 h 523087"/>
                  <a:gd name="connsiteX15" fmla="*/ 11241 w 483512"/>
                  <a:gd name="connsiteY15" fmla="*/ 284875 h 523087"/>
                  <a:gd name="connsiteX16" fmla="*/ 0 w 483512"/>
                  <a:gd name="connsiteY16" fmla="*/ 261540 h 5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3512" h="523087">
                    <a:moveTo>
                      <a:pt x="0" y="261540"/>
                    </a:moveTo>
                    <a:lnTo>
                      <a:pt x="11238" y="238212"/>
                    </a:lnTo>
                    <a:cubicBezTo>
                      <a:pt x="48499" y="169620"/>
                      <a:pt x="92199" y="105034"/>
                      <a:pt x="141526" y="45263"/>
                    </a:cubicBezTo>
                    <a:lnTo>
                      <a:pt x="182663" y="0"/>
                    </a:lnTo>
                    <a:lnTo>
                      <a:pt x="277917" y="24493"/>
                    </a:lnTo>
                    <a:cubicBezTo>
                      <a:pt x="315812" y="36279"/>
                      <a:pt x="352909" y="49878"/>
                      <a:pt x="389106" y="65189"/>
                    </a:cubicBezTo>
                    <a:lnTo>
                      <a:pt x="472297" y="105263"/>
                    </a:lnTo>
                    <a:lnTo>
                      <a:pt x="477264" y="137808"/>
                    </a:lnTo>
                    <a:cubicBezTo>
                      <a:pt x="481395" y="178491"/>
                      <a:pt x="483512" y="219771"/>
                      <a:pt x="483512" y="261545"/>
                    </a:cubicBezTo>
                    <a:cubicBezTo>
                      <a:pt x="483512" y="303319"/>
                      <a:pt x="481395" y="344598"/>
                      <a:pt x="477264" y="385282"/>
                    </a:cubicBezTo>
                    <a:lnTo>
                      <a:pt x="472297" y="417825"/>
                    </a:lnTo>
                    <a:lnTo>
                      <a:pt x="389106" y="457900"/>
                    </a:lnTo>
                    <a:cubicBezTo>
                      <a:pt x="352909" y="473210"/>
                      <a:pt x="315812" y="486809"/>
                      <a:pt x="277917" y="498596"/>
                    </a:cubicBezTo>
                    <a:lnTo>
                      <a:pt x="182666" y="523087"/>
                    </a:lnTo>
                    <a:lnTo>
                      <a:pt x="141528" y="477824"/>
                    </a:lnTo>
                    <a:cubicBezTo>
                      <a:pt x="92201" y="418053"/>
                      <a:pt x="48502" y="353467"/>
                      <a:pt x="11241" y="284875"/>
                    </a:cubicBezTo>
                    <a:lnTo>
                      <a:pt x="0" y="261540"/>
                    </a:lnTo>
                    <a:close/>
                  </a:path>
                </a:pathLst>
              </a:custGeom>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reeform: Shape 111">
                <a:extLst>
                  <a:ext uri="{FF2B5EF4-FFF2-40B4-BE49-F238E27FC236}">
                    <a16:creationId xmlns:a16="http://schemas.microsoft.com/office/drawing/2014/main" id="{9B18BEED-EB74-E6B6-B293-63B3D3EA77A8}"/>
                  </a:ext>
                </a:extLst>
              </p:cNvPr>
              <p:cNvSpPr/>
              <p:nvPr/>
            </p:nvSpPr>
            <p:spPr>
              <a:xfrm rot="5400000">
                <a:off x="6073340" y="3983171"/>
                <a:ext cx="702006" cy="656686"/>
              </a:xfrm>
              <a:custGeom>
                <a:avLst/>
                <a:gdLst>
                  <a:gd name="connsiteX0" fmla="*/ 0 w 702006"/>
                  <a:gd name="connsiteY0" fmla="*/ 208226 h 656686"/>
                  <a:gd name="connsiteX1" fmla="*/ 2062 w 702006"/>
                  <a:gd name="connsiteY1" fmla="*/ 206685 h 656686"/>
                  <a:gd name="connsiteX2" fmla="*/ 678703 w 702006"/>
                  <a:gd name="connsiteY2" fmla="*/ 0 h 656686"/>
                  <a:gd name="connsiteX3" fmla="*/ 702006 w 702006"/>
                  <a:gd name="connsiteY3" fmla="*/ 1176 h 656686"/>
                  <a:gd name="connsiteX4" fmla="*/ 677157 w 702006"/>
                  <a:gd name="connsiteY4" fmla="*/ 97814 h 656686"/>
                  <a:gd name="connsiteX5" fmla="*/ 377103 w 702006"/>
                  <a:gd name="connsiteY5" fmla="*/ 593684 h 656686"/>
                  <a:gd name="connsiteX6" fmla="*/ 307783 w 702006"/>
                  <a:gd name="connsiteY6" fmla="*/ 656686 h 656686"/>
                  <a:gd name="connsiteX7" fmla="*/ 291161 w 702006"/>
                  <a:gd name="connsiteY7" fmla="*/ 641580 h 656686"/>
                  <a:gd name="connsiteX8" fmla="*/ 98214 w 702006"/>
                  <a:gd name="connsiteY8" fmla="*/ 511292 h 656686"/>
                  <a:gd name="connsiteX9" fmla="*/ 75615 w 702006"/>
                  <a:gd name="connsiteY9" fmla="*/ 500405 h 656686"/>
                  <a:gd name="connsiteX10" fmla="*/ 62243 w 702006"/>
                  <a:gd name="connsiteY10" fmla="*/ 412787 h 656686"/>
                  <a:gd name="connsiteX11" fmla="*/ 32421 w 702006"/>
                  <a:gd name="connsiteY11" fmla="*/ 296807 h 656686"/>
                  <a:gd name="connsiteX12" fmla="*/ 0 w 702006"/>
                  <a:gd name="connsiteY12" fmla="*/ 208226 h 6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6" h="656686">
                    <a:moveTo>
                      <a:pt x="0" y="208226"/>
                    </a:moveTo>
                    <a:lnTo>
                      <a:pt x="2062" y="206685"/>
                    </a:lnTo>
                    <a:cubicBezTo>
                      <a:pt x="195213" y="76195"/>
                      <a:pt x="428060" y="0"/>
                      <a:pt x="678703" y="0"/>
                    </a:cubicBezTo>
                    <a:lnTo>
                      <a:pt x="702006" y="1176"/>
                    </a:lnTo>
                    <a:lnTo>
                      <a:pt x="677157" y="97814"/>
                    </a:lnTo>
                    <a:cubicBezTo>
                      <a:pt x="618224" y="287291"/>
                      <a:pt x="513982" y="456805"/>
                      <a:pt x="377103" y="593684"/>
                    </a:cubicBezTo>
                    <a:lnTo>
                      <a:pt x="307783" y="656686"/>
                    </a:lnTo>
                    <a:lnTo>
                      <a:pt x="291161" y="641580"/>
                    </a:lnTo>
                    <a:cubicBezTo>
                      <a:pt x="231392" y="592253"/>
                      <a:pt x="166805" y="548553"/>
                      <a:pt x="98214" y="511292"/>
                    </a:cubicBezTo>
                    <a:lnTo>
                      <a:pt x="75615" y="500405"/>
                    </a:lnTo>
                    <a:lnTo>
                      <a:pt x="62243" y="412787"/>
                    </a:lnTo>
                    <a:cubicBezTo>
                      <a:pt x="54182" y="373396"/>
                      <a:pt x="44208" y="334702"/>
                      <a:pt x="32421" y="296807"/>
                    </a:cubicBezTo>
                    <a:lnTo>
                      <a:pt x="0" y="208226"/>
                    </a:lnTo>
                    <a:close/>
                  </a:path>
                </a:pathLst>
              </a:custGeom>
              <a:solidFill>
                <a:schemeClr val="accent2">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Freeform: Shape 112">
                <a:extLst>
                  <a:ext uri="{FF2B5EF4-FFF2-40B4-BE49-F238E27FC236}">
                    <a16:creationId xmlns:a16="http://schemas.microsoft.com/office/drawing/2014/main" id="{3D36EF35-3153-C4B5-A9B9-F600512EAA20}"/>
                  </a:ext>
                </a:extLst>
              </p:cNvPr>
              <p:cNvSpPr/>
              <p:nvPr/>
            </p:nvSpPr>
            <p:spPr>
              <a:xfrm rot="5400000">
                <a:off x="5416657" y="3983173"/>
                <a:ext cx="702003" cy="656685"/>
              </a:xfrm>
              <a:custGeom>
                <a:avLst/>
                <a:gdLst>
                  <a:gd name="connsiteX0" fmla="*/ 0 w 702003"/>
                  <a:gd name="connsiteY0" fmla="*/ 448458 h 656685"/>
                  <a:gd name="connsiteX1" fmla="*/ 32419 w 702003"/>
                  <a:gd name="connsiteY1" fmla="*/ 359881 h 656685"/>
                  <a:gd name="connsiteX2" fmla="*/ 62241 w 702003"/>
                  <a:gd name="connsiteY2" fmla="*/ 243901 h 656685"/>
                  <a:gd name="connsiteX3" fmla="*/ 75613 w 702003"/>
                  <a:gd name="connsiteY3" fmla="*/ 156281 h 656685"/>
                  <a:gd name="connsiteX4" fmla="*/ 98212 w 702003"/>
                  <a:gd name="connsiteY4" fmla="*/ 145395 h 656685"/>
                  <a:gd name="connsiteX5" fmla="*/ 291159 w 702003"/>
                  <a:gd name="connsiteY5" fmla="*/ 15107 h 656685"/>
                  <a:gd name="connsiteX6" fmla="*/ 307781 w 702003"/>
                  <a:gd name="connsiteY6" fmla="*/ 0 h 656685"/>
                  <a:gd name="connsiteX7" fmla="*/ 377101 w 702003"/>
                  <a:gd name="connsiteY7" fmla="*/ 63003 h 656685"/>
                  <a:gd name="connsiteX8" fmla="*/ 677155 w 702003"/>
                  <a:gd name="connsiteY8" fmla="*/ 558873 h 656685"/>
                  <a:gd name="connsiteX9" fmla="*/ 702003 w 702003"/>
                  <a:gd name="connsiteY9" fmla="*/ 655508 h 656685"/>
                  <a:gd name="connsiteX10" fmla="*/ 678702 w 702003"/>
                  <a:gd name="connsiteY10" fmla="*/ 656685 h 656685"/>
                  <a:gd name="connsiteX11" fmla="*/ 2062 w 702003"/>
                  <a:gd name="connsiteY11" fmla="*/ 450000 h 656685"/>
                  <a:gd name="connsiteX12" fmla="*/ 0 w 702003"/>
                  <a:gd name="connsiteY12" fmla="*/ 448458 h 65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003" h="656685">
                    <a:moveTo>
                      <a:pt x="0" y="448458"/>
                    </a:moveTo>
                    <a:lnTo>
                      <a:pt x="32419" y="359881"/>
                    </a:lnTo>
                    <a:cubicBezTo>
                      <a:pt x="44206" y="321986"/>
                      <a:pt x="54180" y="283292"/>
                      <a:pt x="62241" y="243901"/>
                    </a:cubicBezTo>
                    <a:lnTo>
                      <a:pt x="75613" y="156281"/>
                    </a:lnTo>
                    <a:lnTo>
                      <a:pt x="98212" y="145395"/>
                    </a:lnTo>
                    <a:cubicBezTo>
                      <a:pt x="166803" y="108133"/>
                      <a:pt x="231390" y="64434"/>
                      <a:pt x="291159" y="15107"/>
                    </a:cubicBezTo>
                    <a:lnTo>
                      <a:pt x="307781" y="0"/>
                    </a:lnTo>
                    <a:lnTo>
                      <a:pt x="377101" y="63003"/>
                    </a:lnTo>
                    <a:cubicBezTo>
                      <a:pt x="513980" y="199881"/>
                      <a:pt x="618222" y="369396"/>
                      <a:pt x="677155" y="558873"/>
                    </a:cubicBezTo>
                    <a:lnTo>
                      <a:pt x="702003" y="655508"/>
                    </a:lnTo>
                    <a:lnTo>
                      <a:pt x="678702" y="656685"/>
                    </a:lnTo>
                    <a:cubicBezTo>
                      <a:pt x="428059" y="656685"/>
                      <a:pt x="195213" y="580490"/>
                      <a:pt x="2062" y="450000"/>
                    </a:cubicBezTo>
                    <a:lnTo>
                      <a:pt x="0" y="448458"/>
                    </a:lnTo>
                    <a:close/>
                  </a:path>
                </a:pathLst>
              </a:custGeom>
              <a:solidFill>
                <a:schemeClr val="accent3">
                  <a:lumMod val="50000"/>
                </a:schemeClr>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2" name="Freeform: Shape 113">
                <a:extLst>
                  <a:ext uri="{FF2B5EF4-FFF2-40B4-BE49-F238E27FC236}">
                    <a16:creationId xmlns:a16="http://schemas.microsoft.com/office/drawing/2014/main" id="{82B98EA8-2423-3A73-497E-513BD9DFDF81}"/>
                  </a:ext>
                </a:extLst>
              </p:cNvPr>
              <p:cNvSpPr/>
              <p:nvPr/>
            </p:nvSpPr>
            <p:spPr>
              <a:xfrm rot="5400000">
                <a:off x="4476709" y="4230135"/>
                <a:ext cx="1474843" cy="1763744"/>
              </a:xfrm>
              <a:custGeom>
                <a:avLst/>
                <a:gdLst>
                  <a:gd name="connsiteX0" fmla="*/ 0 w 1474843"/>
                  <a:gd name="connsiteY0" fmla="*/ 1733827 h 1763744"/>
                  <a:gd name="connsiteX1" fmla="*/ 41139 w 1474843"/>
                  <a:gd name="connsiteY1" fmla="*/ 1688563 h 1763744"/>
                  <a:gd name="connsiteX2" fmla="*/ 317492 w 1474843"/>
                  <a:gd name="connsiteY2" fmla="*/ 918755 h 1763744"/>
                  <a:gd name="connsiteX3" fmla="*/ 292905 w 1474843"/>
                  <a:gd name="connsiteY3" fmla="*/ 674855 h 1763744"/>
                  <a:gd name="connsiteX4" fmla="*/ 287931 w 1474843"/>
                  <a:gd name="connsiteY4" fmla="*/ 655510 h 1763744"/>
                  <a:gd name="connsiteX5" fmla="*/ 388367 w 1474843"/>
                  <a:gd name="connsiteY5" fmla="*/ 650439 h 1763744"/>
                  <a:gd name="connsiteX6" fmla="*/ 1328776 w 1474843"/>
                  <a:gd name="connsiteY6" fmla="*/ 23333 h 1763744"/>
                  <a:gd name="connsiteX7" fmla="*/ 1340016 w 1474843"/>
                  <a:gd name="connsiteY7" fmla="*/ 0 h 1763744"/>
                  <a:gd name="connsiteX8" fmla="*/ 1379738 w 1474843"/>
                  <a:gd name="connsiteY8" fmla="*/ 82460 h 1763744"/>
                  <a:gd name="connsiteX9" fmla="*/ 1474843 w 1474843"/>
                  <a:gd name="connsiteY9" fmla="*/ 553530 h 1763744"/>
                  <a:gd name="connsiteX10" fmla="*/ 264629 w 1474843"/>
                  <a:gd name="connsiteY10" fmla="*/ 1763744 h 1763744"/>
                  <a:gd name="connsiteX11" fmla="*/ 20729 w 1474843"/>
                  <a:gd name="connsiteY11" fmla="*/ 1739157 h 1763744"/>
                  <a:gd name="connsiteX12" fmla="*/ 0 w 1474843"/>
                  <a:gd name="connsiteY12" fmla="*/ 1733827 h 17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3" h="1763744">
                    <a:moveTo>
                      <a:pt x="0" y="1733827"/>
                    </a:moveTo>
                    <a:lnTo>
                      <a:pt x="41139" y="1688563"/>
                    </a:lnTo>
                    <a:cubicBezTo>
                      <a:pt x="213783" y="1479366"/>
                      <a:pt x="317492" y="1211172"/>
                      <a:pt x="317492" y="918755"/>
                    </a:cubicBezTo>
                    <a:cubicBezTo>
                      <a:pt x="317492" y="835207"/>
                      <a:pt x="309026" y="753637"/>
                      <a:pt x="292905" y="674855"/>
                    </a:cubicBezTo>
                    <a:lnTo>
                      <a:pt x="287931" y="655510"/>
                    </a:lnTo>
                    <a:lnTo>
                      <a:pt x="388367" y="650439"/>
                    </a:lnTo>
                    <a:cubicBezTo>
                      <a:pt x="795205" y="609122"/>
                      <a:pt x="1142470" y="366291"/>
                      <a:pt x="1328776" y="23333"/>
                    </a:cubicBezTo>
                    <a:lnTo>
                      <a:pt x="1340016" y="0"/>
                    </a:lnTo>
                    <a:lnTo>
                      <a:pt x="1379738" y="82460"/>
                    </a:lnTo>
                    <a:cubicBezTo>
                      <a:pt x="1440979" y="227248"/>
                      <a:pt x="1474843" y="386434"/>
                      <a:pt x="1474843" y="553530"/>
                    </a:cubicBezTo>
                    <a:cubicBezTo>
                      <a:pt x="1474843" y="1221913"/>
                      <a:pt x="933012" y="1763744"/>
                      <a:pt x="264629" y="1763744"/>
                    </a:cubicBezTo>
                    <a:cubicBezTo>
                      <a:pt x="181081" y="1763744"/>
                      <a:pt x="99511" y="1755278"/>
                      <a:pt x="20729" y="1739157"/>
                    </a:cubicBezTo>
                    <a:lnTo>
                      <a:pt x="0" y="1733827"/>
                    </a:lnTo>
                    <a:close/>
                  </a:path>
                </a:pathLst>
              </a:custGeom>
              <a:solidFill>
                <a:schemeClr val="accent4"/>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3" name="Freeform: Shape 114">
                <a:extLst>
                  <a:ext uri="{FF2B5EF4-FFF2-40B4-BE49-F238E27FC236}">
                    <a16:creationId xmlns:a16="http://schemas.microsoft.com/office/drawing/2014/main" id="{956E0289-6612-1D2E-83E6-BA9208F303D0}"/>
                  </a:ext>
                </a:extLst>
              </p:cNvPr>
              <p:cNvSpPr/>
              <p:nvPr/>
            </p:nvSpPr>
            <p:spPr>
              <a:xfrm rot="5400000">
                <a:off x="6240452" y="4230138"/>
                <a:ext cx="1474841" cy="1763740"/>
              </a:xfrm>
              <a:custGeom>
                <a:avLst/>
                <a:gdLst>
                  <a:gd name="connsiteX0" fmla="*/ 0 w 1474841"/>
                  <a:gd name="connsiteY0" fmla="*/ 29918 h 1763740"/>
                  <a:gd name="connsiteX1" fmla="*/ 20730 w 1474841"/>
                  <a:gd name="connsiteY1" fmla="*/ 24588 h 1763740"/>
                  <a:gd name="connsiteX2" fmla="*/ 264630 w 1474841"/>
                  <a:gd name="connsiteY2" fmla="*/ 0 h 1763740"/>
                  <a:gd name="connsiteX3" fmla="*/ 1474841 w 1474841"/>
                  <a:gd name="connsiteY3" fmla="*/ 1210214 h 1763740"/>
                  <a:gd name="connsiteX4" fmla="*/ 1379737 w 1474841"/>
                  <a:gd name="connsiteY4" fmla="*/ 1681283 h 1763740"/>
                  <a:gd name="connsiteX5" fmla="*/ 1340015 w 1474841"/>
                  <a:gd name="connsiteY5" fmla="*/ 1763740 h 1763740"/>
                  <a:gd name="connsiteX6" fmla="*/ 1328776 w 1474841"/>
                  <a:gd name="connsiteY6" fmla="*/ 1740410 h 1763740"/>
                  <a:gd name="connsiteX7" fmla="*/ 388365 w 1474841"/>
                  <a:gd name="connsiteY7" fmla="*/ 1113304 h 1763740"/>
                  <a:gd name="connsiteX8" fmla="*/ 287931 w 1474841"/>
                  <a:gd name="connsiteY8" fmla="*/ 1108232 h 1763740"/>
                  <a:gd name="connsiteX9" fmla="*/ 292904 w 1474841"/>
                  <a:gd name="connsiteY9" fmla="*/ 1088890 h 1763740"/>
                  <a:gd name="connsiteX10" fmla="*/ 317491 w 1474841"/>
                  <a:gd name="connsiteY10" fmla="*/ 844990 h 1763740"/>
                  <a:gd name="connsiteX11" fmla="*/ 41139 w 1474841"/>
                  <a:gd name="connsiteY11" fmla="*/ 75182 h 1763740"/>
                  <a:gd name="connsiteX12" fmla="*/ 0 w 1474841"/>
                  <a:gd name="connsiteY12" fmla="*/ 29918 h 176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41" h="1763740">
                    <a:moveTo>
                      <a:pt x="0" y="29918"/>
                    </a:moveTo>
                    <a:lnTo>
                      <a:pt x="20730" y="24588"/>
                    </a:lnTo>
                    <a:cubicBezTo>
                      <a:pt x="99512" y="8467"/>
                      <a:pt x="181082" y="0"/>
                      <a:pt x="264630" y="0"/>
                    </a:cubicBezTo>
                    <a:cubicBezTo>
                      <a:pt x="933012" y="0"/>
                      <a:pt x="1474841" y="541832"/>
                      <a:pt x="1474841" y="1210214"/>
                    </a:cubicBezTo>
                    <a:cubicBezTo>
                      <a:pt x="1474841" y="1377309"/>
                      <a:pt x="1440977" y="1536495"/>
                      <a:pt x="1379737" y="1681283"/>
                    </a:cubicBezTo>
                    <a:lnTo>
                      <a:pt x="1340015" y="1763740"/>
                    </a:lnTo>
                    <a:lnTo>
                      <a:pt x="1328776" y="1740410"/>
                    </a:lnTo>
                    <a:cubicBezTo>
                      <a:pt x="1142470" y="1397451"/>
                      <a:pt x="795204" y="1154621"/>
                      <a:pt x="388365" y="1113304"/>
                    </a:cubicBezTo>
                    <a:lnTo>
                      <a:pt x="287931" y="1108232"/>
                    </a:lnTo>
                    <a:lnTo>
                      <a:pt x="292904" y="1088890"/>
                    </a:lnTo>
                    <a:cubicBezTo>
                      <a:pt x="309025" y="1010108"/>
                      <a:pt x="317491" y="928538"/>
                      <a:pt x="317491" y="844990"/>
                    </a:cubicBezTo>
                    <a:cubicBezTo>
                      <a:pt x="317491" y="552573"/>
                      <a:pt x="213782" y="284378"/>
                      <a:pt x="41139" y="75182"/>
                    </a:cubicBezTo>
                    <a:lnTo>
                      <a:pt x="0" y="29918"/>
                    </a:lnTo>
                    <a:close/>
                  </a:path>
                </a:pathLst>
              </a:custGeom>
              <a:solidFill>
                <a:schemeClr val="accent3"/>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7" name="Oval 46">
              <a:extLst>
                <a:ext uri="{FF2B5EF4-FFF2-40B4-BE49-F238E27FC236}">
                  <a16:creationId xmlns:a16="http://schemas.microsoft.com/office/drawing/2014/main" id="{EB2E2187-17F0-54AC-15CC-EC2055D3037B}"/>
                </a:ext>
              </a:extLst>
            </p:cNvPr>
            <p:cNvSpPr/>
            <p:nvPr/>
          </p:nvSpPr>
          <p:spPr>
            <a:xfrm>
              <a:off x="3403231" y="2958169"/>
              <a:ext cx="1096561" cy="1096561"/>
            </a:xfrm>
            <a:prstGeom prst="ellipse">
              <a:avLst/>
            </a:prstGeom>
            <a:solidFill>
              <a:schemeClr val="accent5"/>
            </a:solidFill>
            <a:ln w="57150">
              <a:solidFill>
                <a:srgbClr val="F0E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cap="all" dirty="0">
                  <a:solidFill>
                    <a:schemeClr val="bg1"/>
                  </a:solidFill>
                </a:rPr>
                <a:t>Stefan</a:t>
              </a:r>
            </a:p>
          </p:txBody>
        </p:sp>
        <p:pic>
          <p:nvPicPr>
            <p:cNvPr id="48" name="Graphic 47" descr="Users">
              <a:extLst>
                <a:ext uri="{FF2B5EF4-FFF2-40B4-BE49-F238E27FC236}">
                  <a16:creationId xmlns:a16="http://schemas.microsoft.com/office/drawing/2014/main" id="{F304A1F8-AE02-F3E7-661F-6817B25E06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5456" y="4297557"/>
              <a:ext cx="523883" cy="523883"/>
            </a:xfrm>
            <a:prstGeom prst="rect">
              <a:avLst/>
            </a:prstGeom>
          </p:spPr>
        </p:pic>
        <p:pic>
          <p:nvPicPr>
            <p:cNvPr id="49" name="Graphic 48" descr="Puzzle">
              <a:extLst>
                <a:ext uri="{FF2B5EF4-FFF2-40B4-BE49-F238E27FC236}">
                  <a16:creationId xmlns:a16="http://schemas.microsoft.com/office/drawing/2014/main" id="{8993E04C-9B8E-AE6A-6E2F-C64A1E09D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2578" y="2756155"/>
              <a:ext cx="523883" cy="523883"/>
            </a:xfrm>
            <a:prstGeom prst="rect">
              <a:avLst/>
            </a:prstGeom>
          </p:spPr>
        </p:pic>
        <p:pic>
          <p:nvPicPr>
            <p:cNvPr id="50" name="Graphic 49" descr="Lightbulb">
              <a:extLst>
                <a:ext uri="{FF2B5EF4-FFF2-40B4-BE49-F238E27FC236}">
                  <a16:creationId xmlns:a16="http://schemas.microsoft.com/office/drawing/2014/main" id="{2BA00A28-0788-7FCD-4A17-E95FEB86F3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86296" y="1740104"/>
              <a:ext cx="523883" cy="523883"/>
            </a:xfrm>
            <a:prstGeom prst="rect">
              <a:avLst/>
            </a:prstGeom>
          </p:spPr>
        </p:pic>
        <p:pic>
          <p:nvPicPr>
            <p:cNvPr id="51" name="Graphic 50" descr="Rocket">
              <a:extLst>
                <a:ext uri="{FF2B5EF4-FFF2-40B4-BE49-F238E27FC236}">
                  <a16:creationId xmlns:a16="http://schemas.microsoft.com/office/drawing/2014/main" id="{F7A2AABD-ACD9-1EB5-96B5-10AD0F4643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20669" y="2756155"/>
              <a:ext cx="523883" cy="523883"/>
            </a:xfrm>
            <a:prstGeom prst="rect">
              <a:avLst/>
            </a:prstGeom>
          </p:spPr>
        </p:pic>
        <p:pic>
          <p:nvPicPr>
            <p:cNvPr id="52" name="Graphic 51" descr="Magnifying glass">
              <a:extLst>
                <a:ext uri="{FF2B5EF4-FFF2-40B4-BE49-F238E27FC236}">
                  <a16:creationId xmlns:a16="http://schemas.microsoft.com/office/drawing/2014/main" id="{789AFA21-52A4-40BB-C285-E92253DA76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55956" y="4298894"/>
              <a:ext cx="521208" cy="521208"/>
            </a:xfrm>
            <a:prstGeom prst="rect">
              <a:avLst/>
            </a:prstGeom>
          </p:spPr>
        </p:pic>
      </p:grpSp>
      <p:sp>
        <p:nvSpPr>
          <p:cNvPr id="74" name="TextBox 73">
            <a:extLst>
              <a:ext uri="{FF2B5EF4-FFF2-40B4-BE49-F238E27FC236}">
                <a16:creationId xmlns:a16="http://schemas.microsoft.com/office/drawing/2014/main" id="{2839AA54-6EF7-B384-97A4-D1CE5815ACDB}"/>
              </a:ext>
            </a:extLst>
          </p:cNvPr>
          <p:cNvSpPr txBox="1"/>
          <p:nvPr/>
        </p:nvSpPr>
        <p:spPr>
          <a:xfrm>
            <a:off x="2807748" y="6585711"/>
            <a:ext cx="4190571" cy="261610"/>
          </a:xfrm>
          <a:prstGeom prst="rect">
            <a:avLst/>
          </a:prstGeom>
          <a:noFill/>
        </p:spPr>
        <p:txBody>
          <a:bodyPr wrap="none" rtlCol="0">
            <a:spAutoFit/>
          </a:bodyPr>
          <a:lstStyle/>
          <a:p>
            <a:r>
              <a:rPr lang="en-US" sz="1100" dirty="0"/>
              <a:t>Ven diagram and concept modified from </a:t>
            </a:r>
            <a:r>
              <a:rPr lang="en-US" sz="1100" b="1" dirty="0" err="1"/>
              <a:t>PresentationGO.com</a:t>
            </a:r>
            <a:r>
              <a:rPr lang="en-US" sz="1100" dirty="0"/>
              <a:t> </a:t>
            </a:r>
          </a:p>
        </p:txBody>
      </p:sp>
      <p:sp>
        <p:nvSpPr>
          <p:cNvPr id="75" name="TextBox 74">
            <a:extLst>
              <a:ext uri="{FF2B5EF4-FFF2-40B4-BE49-F238E27FC236}">
                <a16:creationId xmlns:a16="http://schemas.microsoft.com/office/drawing/2014/main" id="{FA2C5C3A-9A9B-FBED-AF4E-495A6B798BEB}"/>
              </a:ext>
            </a:extLst>
          </p:cNvPr>
          <p:cNvSpPr txBox="1"/>
          <p:nvPr/>
        </p:nvSpPr>
        <p:spPr>
          <a:xfrm>
            <a:off x="7312845" y="6226461"/>
            <a:ext cx="1457450" cy="276999"/>
          </a:xfrm>
          <a:prstGeom prst="rect">
            <a:avLst/>
          </a:prstGeom>
          <a:noFill/>
        </p:spPr>
        <p:txBody>
          <a:bodyPr wrap="none" rtlCol="0">
            <a:spAutoFit/>
          </a:bodyPr>
          <a:lstStyle/>
          <a:p>
            <a:r>
              <a:rPr lang="en-US" sz="1200" dirty="0"/>
              <a:t>O(6) billion WRLES</a:t>
            </a:r>
          </a:p>
        </p:txBody>
      </p:sp>
      <p:pic>
        <p:nvPicPr>
          <p:cNvPr id="76" name="Picture 75">
            <a:extLst>
              <a:ext uri="{FF2B5EF4-FFF2-40B4-BE49-F238E27FC236}">
                <a16:creationId xmlns:a16="http://schemas.microsoft.com/office/drawing/2014/main" id="{39F0D01A-B77E-6832-16AA-683BF1F8B56D}"/>
              </a:ext>
            </a:extLst>
          </p:cNvPr>
          <p:cNvPicPr>
            <a:picLocks noChangeAspect="1"/>
          </p:cNvPicPr>
          <p:nvPr/>
        </p:nvPicPr>
        <p:blipFill rotWithShape="1">
          <a:blip r:embed="rId18"/>
          <a:srcRect t="18814"/>
          <a:stretch/>
        </p:blipFill>
        <p:spPr>
          <a:xfrm>
            <a:off x="4855899" y="4747644"/>
            <a:ext cx="2121932" cy="1298530"/>
          </a:xfrm>
          <a:prstGeom prst="rect">
            <a:avLst/>
          </a:prstGeom>
        </p:spPr>
      </p:pic>
      <p:sp>
        <p:nvSpPr>
          <p:cNvPr id="77" name="TextBox 76">
            <a:extLst>
              <a:ext uri="{FF2B5EF4-FFF2-40B4-BE49-F238E27FC236}">
                <a16:creationId xmlns:a16="http://schemas.microsoft.com/office/drawing/2014/main" id="{117CA6A0-5B13-147C-00CC-7409CCEF4478}"/>
              </a:ext>
            </a:extLst>
          </p:cNvPr>
          <p:cNvSpPr txBox="1"/>
          <p:nvPr/>
        </p:nvSpPr>
        <p:spPr>
          <a:xfrm>
            <a:off x="5286640" y="6102650"/>
            <a:ext cx="1268296" cy="276999"/>
          </a:xfrm>
          <a:prstGeom prst="rect">
            <a:avLst/>
          </a:prstGeom>
          <a:noFill/>
        </p:spPr>
        <p:txBody>
          <a:bodyPr wrap="none" rtlCol="0">
            <a:spAutoFit/>
          </a:bodyPr>
          <a:lstStyle/>
          <a:p>
            <a:r>
              <a:rPr lang="en-US" sz="1200" dirty="0"/>
              <a:t>O(2) billion DNS</a:t>
            </a:r>
          </a:p>
        </p:txBody>
      </p:sp>
      <p:pic>
        <p:nvPicPr>
          <p:cNvPr id="78" name="Picture 77">
            <a:extLst>
              <a:ext uri="{FF2B5EF4-FFF2-40B4-BE49-F238E27FC236}">
                <a16:creationId xmlns:a16="http://schemas.microsoft.com/office/drawing/2014/main" id="{8DC2FEC7-3060-26A1-EF3B-60D78981A419}"/>
              </a:ext>
            </a:extLst>
          </p:cNvPr>
          <p:cNvPicPr>
            <a:picLocks noChangeAspect="1"/>
          </p:cNvPicPr>
          <p:nvPr/>
        </p:nvPicPr>
        <p:blipFill rotWithShape="1">
          <a:blip r:embed="rId19"/>
          <a:srcRect l="21462" r="18749"/>
          <a:stretch/>
        </p:blipFill>
        <p:spPr>
          <a:xfrm>
            <a:off x="8009982" y="1512803"/>
            <a:ext cx="202058" cy="306815"/>
          </a:xfrm>
          <a:prstGeom prst="rect">
            <a:avLst/>
          </a:prstGeom>
        </p:spPr>
      </p:pic>
      <p:sp>
        <p:nvSpPr>
          <p:cNvPr id="79" name="TextBox 78">
            <a:extLst>
              <a:ext uri="{FF2B5EF4-FFF2-40B4-BE49-F238E27FC236}">
                <a16:creationId xmlns:a16="http://schemas.microsoft.com/office/drawing/2014/main" id="{BEA86238-3A85-813E-69E3-05C5F794A312}"/>
              </a:ext>
            </a:extLst>
          </p:cNvPr>
          <p:cNvSpPr txBox="1"/>
          <p:nvPr/>
        </p:nvSpPr>
        <p:spPr>
          <a:xfrm>
            <a:off x="7164220" y="1930072"/>
            <a:ext cx="3750257" cy="276999"/>
          </a:xfrm>
          <a:prstGeom prst="rect">
            <a:avLst/>
          </a:prstGeom>
          <a:noFill/>
        </p:spPr>
        <p:txBody>
          <a:bodyPr wrap="none" rtlCol="0">
            <a:spAutoFit/>
          </a:bodyPr>
          <a:lstStyle/>
          <a:p>
            <a:r>
              <a:rPr lang="en-US" sz="1200" dirty="0"/>
              <a:t>Fires, jets, multi-phase (buoyant) physics (COVID-19)</a:t>
            </a:r>
          </a:p>
        </p:txBody>
      </p:sp>
      <p:pic>
        <p:nvPicPr>
          <p:cNvPr id="80" name="Picture 79">
            <a:extLst>
              <a:ext uri="{FF2B5EF4-FFF2-40B4-BE49-F238E27FC236}">
                <a16:creationId xmlns:a16="http://schemas.microsoft.com/office/drawing/2014/main" id="{F994608B-9000-60DE-A2CA-79893796CBA8}"/>
              </a:ext>
            </a:extLst>
          </p:cNvPr>
          <p:cNvPicPr>
            <a:picLocks noChangeAspect="1"/>
          </p:cNvPicPr>
          <p:nvPr/>
        </p:nvPicPr>
        <p:blipFill rotWithShape="1">
          <a:blip r:embed="rId20"/>
          <a:srcRect r="47619"/>
          <a:stretch/>
        </p:blipFill>
        <p:spPr>
          <a:xfrm>
            <a:off x="9730918" y="894224"/>
            <a:ext cx="979594" cy="1097280"/>
          </a:xfrm>
          <a:prstGeom prst="rect">
            <a:avLst/>
          </a:prstGeom>
        </p:spPr>
      </p:pic>
      <p:pic>
        <p:nvPicPr>
          <p:cNvPr id="81" name="Picture 80">
            <a:extLst>
              <a:ext uri="{FF2B5EF4-FFF2-40B4-BE49-F238E27FC236}">
                <a16:creationId xmlns:a16="http://schemas.microsoft.com/office/drawing/2014/main" id="{0A85F2F8-99C8-21CB-9FA6-65290C782DB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8262" y="4850363"/>
            <a:ext cx="1786289" cy="1194022"/>
          </a:xfrm>
          <a:prstGeom prst="rect">
            <a:avLst/>
          </a:prstGeom>
        </p:spPr>
      </p:pic>
      <p:pic>
        <p:nvPicPr>
          <p:cNvPr id="82" name="Picture 81" descr="../../../Desktop/meanVelocityUncertainty.png">
            <a:extLst>
              <a:ext uri="{FF2B5EF4-FFF2-40B4-BE49-F238E27FC236}">
                <a16:creationId xmlns:a16="http://schemas.microsoft.com/office/drawing/2014/main" id="{5729AD35-5DFA-401B-71FD-D7980317EAD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4418" b="3304"/>
          <a:stretch/>
        </p:blipFill>
        <p:spPr bwMode="auto">
          <a:xfrm>
            <a:off x="9312346" y="5456265"/>
            <a:ext cx="1779770" cy="1371600"/>
          </a:xfrm>
          <a:prstGeom prst="rect">
            <a:avLst/>
          </a:prstGeom>
          <a:noFill/>
          <a:ln>
            <a:noFill/>
          </a:ln>
        </p:spPr>
      </p:pic>
      <p:sp>
        <p:nvSpPr>
          <p:cNvPr id="83" name="TextBox 82">
            <a:extLst>
              <a:ext uri="{FF2B5EF4-FFF2-40B4-BE49-F238E27FC236}">
                <a16:creationId xmlns:a16="http://schemas.microsoft.com/office/drawing/2014/main" id="{F5052436-76D4-750E-ED49-0056555C9DE4}"/>
              </a:ext>
            </a:extLst>
          </p:cNvPr>
          <p:cNvSpPr txBox="1"/>
          <p:nvPr/>
        </p:nvSpPr>
        <p:spPr>
          <a:xfrm>
            <a:off x="369021" y="911934"/>
            <a:ext cx="2220685" cy="6247864"/>
          </a:xfrm>
          <a:prstGeom prst="rect">
            <a:avLst/>
          </a:prstGeom>
          <a:noFill/>
        </p:spPr>
        <p:txBody>
          <a:bodyPr wrap="square" rtlCol="0">
            <a:spAutoFit/>
          </a:bodyPr>
          <a:lstStyle/>
          <a:p>
            <a:pPr algn="r"/>
            <a:r>
              <a:rPr lang="en-US" b="1" dirty="0"/>
              <a:t>             PHYSICS</a:t>
            </a:r>
          </a:p>
          <a:p>
            <a:pPr algn="just"/>
            <a:r>
              <a:rPr lang="en-US" sz="1000" i="1" dirty="0"/>
              <a:t>low-Mach turbulent flows with emphasis on variable density reacting/multi-phase; buoyancy</a:t>
            </a:r>
          </a:p>
          <a:p>
            <a:pPr algn="r"/>
            <a:endParaRPr lang="en-US" sz="1000" b="1" dirty="0"/>
          </a:p>
          <a:p>
            <a:pPr algn="r"/>
            <a:endParaRPr lang="en-US" sz="1000" b="1" dirty="0"/>
          </a:p>
          <a:p>
            <a:pPr algn="r"/>
            <a:endParaRPr lang="en-US" sz="1000" b="1" dirty="0"/>
          </a:p>
          <a:p>
            <a:pPr algn="r"/>
            <a:r>
              <a:rPr lang="en-US" b="1" dirty="0"/>
              <a:t>NUMERICS</a:t>
            </a:r>
          </a:p>
          <a:p>
            <a:pPr algn="just"/>
            <a:r>
              <a:rPr lang="en-US" sz="1000" i="1" dirty="0"/>
              <a:t>Low-dissipation, low-Mach generalized unstructured methods development for LES and DNS</a:t>
            </a:r>
          </a:p>
          <a:p>
            <a:pPr algn="just"/>
            <a:endParaRPr lang="en-US" sz="1000" i="1" dirty="0"/>
          </a:p>
          <a:p>
            <a:pPr algn="just"/>
            <a:endParaRPr lang="en-US" sz="1000" dirty="0"/>
          </a:p>
          <a:p>
            <a:pPr algn="just"/>
            <a:endParaRPr lang="en-US" sz="1000" dirty="0"/>
          </a:p>
          <a:p>
            <a:pPr algn="just"/>
            <a:endParaRPr lang="en-US" sz="1000" dirty="0"/>
          </a:p>
          <a:p>
            <a:pPr algn="r"/>
            <a:r>
              <a:rPr lang="en-US" b="1" dirty="0"/>
              <a:t>VVUQ</a:t>
            </a:r>
          </a:p>
          <a:p>
            <a:pPr algn="just"/>
            <a:r>
              <a:rPr lang="en-US" sz="1000" i="1" dirty="0"/>
              <a:t>Multi-physics code verification techniques along with structural uncertainty approaches for LES; </a:t>
            </a:r>
            <a:r>
              <a:rPr lang="en-US" sz="1000" i="1" dirty="0" err="1"/>
              <a:t>QoI</a:t>
            </a:r>
            <a:r>
              <a:rPr lang="en-US" sz="1000" i="1" dirty="0"/>
              <a:t> behavior for fires in crossflow</a:t>
            </a:r>
          </a:p>
          <a:p>
            <a:pPr algn="just"/>
            <a:endParaRPr lang="en-US" sz="1000" i="1" dirty="0"/>
          </a:p>
          <a:p>
            <a:pPr algn="just"/>
            <a:endParaRPr lang="en-US" sz="1000" i="1" dirty="0"/>
          </a:p>
          <a:p>
            <a:pPr algn="r"/>
            <a:r>
              <a:rPr lang="en-US" b="1" dirty="0"/>
              <a:t>HPC</a:t>
            </a:r>
          </a:p>
          <a:p>
            <a:pPr algn="just"/>
            <a:r>
              <a:rPr lang="en-US" sz="1000" i="1" dirty="0"/>
              <a:t>Routine massively parallel computing with unstructured, fully implicit mesh counts of O(10) billion elements on 1000-6000 nodes.</a:t>
            </a:r>
          </a:p>
          <a:p>
            <a:pPr algn="just"/>
            <a:endParaRPr lang="en-US" sz="1000" i="1" dirty="0"/>
          </a:p>
          <a:p>
            <a:pPr algn="just"/>
            <a:endParaRPr lang="en-US" sz="1000" i="1" dirty="0"/>
          </a:p>
          <a:p>
            <a:pPr algn="r"/>
            <a:r>
              <a:rPr lang="en-US" b="1" dirty="0"/>
              <a:t>CODE</a:t>
            </a:r>
          </a:p>
          <a:p>
            <a:pPr algn="just"/>
            <a:r>
              <a:rPr lang="en-US" sz="1000" i="1" dirty="0"/>
              <a:t>Efficient, clean coding design for modern low-Mach multi-physics applications</a:t>
            </a:r>
          </a:p>
          <a:p>
            <a:pPr algn="just"/>
            <a:endParaRPr lang="en-US" sz="1000" i="1" dirty="0"/>
          </a:p>
        </p:txBody>
      </p:sp>
      <p:pic>
        <p:nvPicPr>
          <p:cNvPr id="84" name="Graphic 83" descr="Puzzle">
            <a:extLst>
              <a:ext uri="{FF2B5EF4-FFF2-40B4-BE49-F238E27FC236}">
                <a16:creationId xmlns:a16="http://schemas.microsoft.com/office/drawing/2014/main" id="{0B1E96E1-65C5-86E6-4568-05977791EC7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5353" y="5693956"/>
            <a:ext cx="438510" cy="438510"/>
          </a:xfrm>
          <a:prstGeom prst="rect">
            <a:avLst/>
          </a:prstGeom>
        </p:spPr>
      </p:pic>
      <p:pic>
        <p:nvPicPr>
          <p:cNvPr id="85" name="Graphic 84" descr="Magnifying glass">
            <a:extLst>
              <a:ext uri="{FF2B5EF4-FFF2-40B4-BE49-F238E27FC236}">
                <a16:creationId xmlns:a16="http://schemas.microsoft.com/office/drawing/2014/main" id="{0E2253D5-6B12-4200-954F-8413520E480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95152" y="3295579"/>
            <a:ext cx="438912" cy="438912"/>
          </a:xfrm>
          <a:prstGeom prst="rect">
            <a:avLst/>
          </a:prstGeom>
        </p:spPr>
      </p:pic>
      <p:pic>
        <p:nvPicPr>
          <p:cNvPr id="86" name="Graphic 85" descr="Rocket">
            <a:extLst>
              <a:ext uri="{FF2B5EF4-FFF2-40B4-BE49-F238E27FC236}">
                <a16:creationId xmlns:a16="http://schemas.microsoft.com/office/drawing/2014/main" id="{99362D44-A30F-A9D6-E9BF-26AE3480F86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353" y="1956624"/>
            <a:ext cx="438510" cy="438510"/>
          </a:xfrm>
          <a:prstGeom prst="rect">
            <a:avLst/>
          </a:prstGeom>
        </p:spPr>
      </p:pic>
      <p:pic>
        <p:nvPicPr>
          <p:cNvPr id="87" name="Graphic 86" descr="Lightbulb">
            <a:extLst>
              <a:ext uri="{FF2B5EF4-FFF2-40B4-BE49-F238E27FC236}">
                <a16:creationId xmlns:a16="http://schemas.microsoft.com/office/drawing/2014/main" id="{BD541062-7769-EB68-0AD5-24E5CAE8A75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5353" y="780465"/>
            <a:ext cx="438510" cy="438510"/>
          </a:xfrm>
          <a:prstGeom prst="rect">
            <a:avLst/>
          </a:prstGeom>
        </p:spPr>
      </p:pic>
      <p:pic>
        <p:nvPicPr>
          <p:cNvPr id="88" name="Graphic 87" descr="Users">
            <a:extLst>
              <a:ext uri="{FF2B5EF4-FFF2-40B4-BE49-F238E27FC236}">
                <a16:creationId xmlns:a16="http://schemas.microsoft.com/office/drawing/2014/main" id="{1FB8475F-DAB3-A500-3202-1643892800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5353" y="4480976"/>
            <a:ext cx="438510" cy="438510"/>
          </a:xfrm>
          <a:prstGeom prst="rect">
            <a:avLst/>
          </a:prstGeom>
        </p:spPr>
      </p:pic>
      <p:pic>
        <p:nvPicPr>
          <p:cNvPr id="89" name="Picture 88">
            <a:extLst>
              <a:ext uri="{FF2B5EF4-FFF2-40B4-BE49-F238E27FC236}">
                <a16:creationId xmlns:a16="http://schemas.microsoft.com/office/drawing/2014/main" id="{96192B40-54E1-27AA-5DC5-E8EC8E712402}"/>
              </a:ext>
            </a:extLst>
          </p:cNvPr>
          <p:cNvPicPr>
            <a:picLocks noChangeAspect="1"/>
          </p:cNvPicPr>
          <p:nvPr/>
        </p:nvPicPr>
        <p:blipFill>
          <a:blip r:embed="rId33"/>
          <a:stretch>
            <a:fillRect/>
          </a:stretch>
        </p:blipFill>
        <p:spPr>
          <a:xfrm>
            <a:off x="9098148" y="2161403"/>
            <a:ext cx="2051539" cy="3200400"/>
          </a:xfrm>
          <a:prstGeom prst="rect">
            <a:avLst/>
          </a:prstGeom>
        </p:spPr>
      </p:pic>
      <p:pic>
        <p:nvPicPr>
          <p:cNvPr id="90" name="Picture 89">
            <a:extLst>
              <a:ext uri="{FF2B5EF4-FFF2-40B4-BE49-F238E27FC236}">
                <a16:creationId xmlns:a16="http://schemas.microsoft.com/office/drawing/2014/main" id="{1F0B0762-B327-4891-1D38-F46C9BC90D95}"/>
              </a:ext>
            </a:extLst>
          </p:cNvPr>
          <p:cNvPicPr>
            <a:picLocks noChangeAspect="1"/>
          </p:cNvPicPr>
          <p:nvPr/>
        </p:nvPicPr>
        <p:blipFill>
          <a:blip r:embed="rId34"/>
          <a:stretch>
            <a:fillRect/>
          </a:stretch>
        </p:blipFill>
        <p:spPr>
          <a:xfrm>
            <a:off x="9603322" y="4318827"/>
            <a:ext cx="575407" cy="700018"/>
          </a:xfrm>
          <a:prstGeom prst="rect">
            <a:avLst/>
          </a:prstGeom>
        </p:spPr>
      </p:pic>
      <p:sp>
        <p:nvSpPr>
          <p:cNvPr id="91" name="TextBox 90">
            <a:extLst>
              <a:ext uri="{FF2B5EF4-FFF2-40B4-BE49-F238E27FC236}">
                <a16:creationId xmlns:a16="http://schemas.microsoft.com/office/drawing/2014/main" id="{9DC1F590-E687-CF5E-F7AF-34D2BBDD36FC}"/>
              </a:ext>
            </a:extLst>
          </p:cNvPr>
          <p:cNvSpPr txBox="1"/>
          <p:nvPr/>
        </p:nvSpPr>
        <p:spPr>
          <a:xfrm>
            <a:off x="7323794" y="4577870"/>
            <a:ext cx="1367362" cy="276999"/>
          </a:xfrm>
          <a:prstGeom prst="rect">
            <a:avLst/>
          </a:prstGeom>
          <a:noFill/>
        </p:spPr>
        <p:txBody>
          <a:bodyPr wrap="none" rtlCol="0">
            <a:spAutoFit/>
          </a:bodyPr>
          <a:lstStyle/>
          <a:p>
            <a:r>
              <a:rPr lang="en-US" sz="1200" dirty="0"/>
              <a:t>Code Verification</a:t>
            </a:r>
          </a:p>
        </p:txBody>
      </p:sp>
      <p:sp>
        <p:nvSpPr>
          <p:cNvPr id="92" name="AutoShape 2" descr="User Photo">
            <a:extLst>
              <a:ext uri="{FF2B5EF4-FFF2-40B4-BE49-F238E27FC236}">
                <a16:creationId xmlns:a16="http://schemas.microsoft.com/office/drawing/2014/main" id="{F6D5313C-2C7C-536E-9358-9C44F08E9A4E}"/>
              </a:ext>
            </a:extLst>
          </p:cNvPr>
          <p:cNvSpPr>
            <a:spLocks noChangeAspect="1" noChangeArrowheads="1"/>
          </p:cNvSpPr>
          <p:nvPr/>
        </p:nvSpPr>
        <p:spPr bwMode="auto">
          <a:xfrm>
            <a:off x="5530566" y="28761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3" name="Picture 92">
            <a:extLst>
              <a:ext uri="{FF2B5EF4-FFF2-40B4-BE49-F238E27FC236}">
                <a16:creationId xmlns:a16="http://schemas.microsoft.com/office/drawing/2014/main" id="{9D5C3CC7-ACAA-C071-472A-3F851BB0E484}"/>
              </a:ext>
            </a:extLst>
          </p:cNvPr>
          <p:cNvPicPr>
            <a:picLocks noChangeAspect="1"/>
          </p:cNvPicPr>
          <p:nvPr/>
        </p:nvPicPr>
        <p:blipFill>
          <a:blip r:embed="rId35"/>
          <a:stretch>
            <a:fillRect/>
          </a:stretch>
        </p:blipFill>
        <p:spPr>
          <a:xfrm>
            <a:off x="4658234" y="2232118"/>
            <a:ext cx="914400" cy="914400"/>
          </a:xfrm>
          <a:prstGeom prst="ellipse">
            <a:avLst/>
          </a:prstGeom>
        </p:spPr>
      </p:pic>
      <p:sp>
        <p:nvSpPr>
          <p:cNvPr id="94" name="TextBox 93">
            <a:extLst>
              <a:ext uri="{FF2B5EF4-FFF2-40B4-BE49-F238E27FC236}">
                <a16:creationId xmlns:a16="http://schemas.microsoft.com/office/drawing/2014/main" id="{9C8AF664-6160-F0DE-4A2D-3B2183822D77}"/>
              </a:ext>
            </a:extLst>
          </p:cNvPr>
          <p:cNvSpPr txBox="1"/>
          <p:nvPr/>
        </p:nvSpPr>
        <p:spPr>
          <a:xfrm>
            <a:off x="3197848" y="5910974"/>
            <a:ext cx="1781950" cy="246221"/>
          </a:xfrm>
          <a:prstGeom prst="rect">
            <a:avLst/>
          </a:prstGeom>
          <a:noFill/>
        </p:spPr>
        <p:txBody>
          <a:bodyPr wrap="square" rtlCol="0">
            <a:spAutoFit/>
          </a:bodyPr>
          <a:lstStyle/>
          <a:p>
            <a:r>
              <a:rPr lang="en-US" sz="1000" dirty="0" err="1"/>
              <a:t>github.com</a:t>
            </a:r>
            <a:r>
              <a:rPr lang="en-US" sz="1000" dirty="0"/>
              <a:t>/</a:t>
            </a:r>
            <a:r>
              <a:rPr lang="en-US" sz="1000" dirty="0" err="1"/>
              <a:t>NaluCFD</a:t>
            </a:r>
            <a:endParaRPr lang="en-US" sz="1000" dirty="0"/>
          </a:p>
        </p:txBody>
      </p:sp>
      <p:pic>
        <p:nvPicPr>
          <p:cNvPr id="95" name="Picture 94">
            <a:extLst>
              <a:ext uri="{FF2B5EF4-FFF2-40B4-BE49-F238E27FC236}">
                <a16:creationId xmlns:a16="http://schemas.microsoft.com/office/drawing/2014/main" id="{D509C52D-37B7-5E05-2E51-97740015E8D8}"/>
              </a:ext>
            </a:extLst>
          </p:cNvPr>
          <p:cNvPicPr>
            <a:picLocks noChangeAspect="1"/>
          </p:cNvPicPr>
          <p:nvPr/>
        </p:nvPicPr>
        <p:blipFill rotWithShape="1">
          <a:blip r:embed="rId36"/>
          <a:srcRect r="9235"/>
          <a:stretch/>
        </p:blipFill>
        <p:spPr>
          <a:xfrm>
            <a:off x="9592436" y="2221390"/>
            <a:ext cx="557460" cy="782811"/>
          </a:xfrm>
          <a:prstGeom prst="rect">
            <a:avLst/>
          </a:prstGeom>
        </p:spPr>
      </p:pic>
      <p:pic>
        <p:nvPicPr>
          <p:cNvPr id="96" name="Picture 95">
            <a:extLst>
              <a:ext uri="{FF2B5EF4-FFF2-40B4-BE49-F238E27FC236}">
                <a16:creationId xmlns:a16="http://schemas.microsoft.com/office/drawing/2014/main" id="{48EF400A-E48D-89B1-9CA8-9924919E376C}"/>
              </a:ext>
            </a:extLst>
          </p:cNvPr>
          <p:cNvPicPr>
            <a:picLocks noChangeAspect="1"/>
          </p:cNvPicPr>
          <p:nvPr/>
        </p:nvPicPr>
        <p:blipFill rotWithShape="1">
          <a:blip r:embed="rId37">
            <a:extLst>
              <a:ext uri="{28A0092B-C50C-407E-A947-70E740481C1C}">
                <a14:useLocalDpi xmlns:a14="http://schemas.microsoft.com/office/drawing/2010/main" val="0"/>
              </a:ext>
            </a:extLst>
          </a:blip>
          <a:srcRect b="3271"/>
          <a:stretch/>
        </p:blipFill>
        <p:spPr>
          <a:xfrm>
            <a:off x="10484386" y="3049516"/>
            <a:ext cx="530012" cy="434802"/>
          </a:xfrm>
          <a:prstGeom prst="rect">
            <a:avLst/>
          </a:prstGeom>
        </p:spPr>
      </p:pic>
      <p:pic>
        <p:nvPicPr>
          <p:cNvPr id="97" name="Picture 96">
            <a:extLst>
              <a:ext uri="{FF2B5EF4-FFF2-40B4-BE49-F238E27FC236}">
                <a16:creationId xmlns:a16="http://schemas.microsoft.com/office/drawing/2014/main" id="{08C000E2-03EA-5319-BED1-F5200AE2D05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400750" y="4708342"/>
            <a:ext cx="612188" cy="310503"/>
          </a:xfrm>
          <a:prstGeom prst="rect">
            <a:avLst/>
          </a:prstGeom>
        </p:spPr>
      </p:pic>
      <p:pic>
        <p:nvPicPr>
          <p:cNvPr id="98" name="Picture 97">
            <a:extLst>
              <a:ext uri="{FF2B5EF4-FFF2-40B4-BE49-F238E27FC236}">
                <a16:creationId xmlns:a16="http://schemas.microsoft.com/office/drawing/2014/main" id="{475F8BDE-16D7-A0D6-D41C-F58B01EEBD26}"/>
              </a:ext>
            </a:extLst>
          </p:cNvPr>
          <p:cNvPicPr>
            <a:picLocks noChangeAspect="1"/>
          </p:cNvPicPr>
          <p:nvPr/>
        </p:nvPicPr>
        <p:blipFill rotWithShape="1">
          <a:blip r:embed="rId19"/>
          <a:srcRect l="21462" r="18749"/>
          <a:stretch/>
        </p:blipFill>
        <p:spPr>
          <a:xfrm>
            <a:off x="8739327" y="1512802"/>
            <a:ext cx="48175" cy="73152"/>
          </a:xfrm>
          <a:prstGeom prst="rect">
            <a:avLst/>
          </a:prstGeom>
        </p:spPr>
      </p:pic>
      <p:pic>
        <p:nvPicPr>
          <p:cNvPr id="99" name="Picture 98">
            <a:extLst>
              <a:ext uri="{FF2B5EF4-FFF2-40B4-BE49-F238E27FC236}">
                <a16:creationId xmlns:a16="http://schemas.microsoft.com/office/drawing/2014/main" id="{BACFA40A-252A-3E1A-576A-BB74540AB026}"/>
              </a:ext>
            </a:extLst>
          </p:cNvPr>
          <p:cNvPicPr>
            <a:picLocks noChangeAspect="1"/>
          </p:cNvPicPr>
          <p:nvPr/>
        </p:nvPicPr>
        <p:blipFill>
          <a:blip r:embed="rId39"/>
          <a:stretch>
            <a:fillRect/>
          </a:stretch>
        </p:blipFill>
        <p:spPr>
          <a:xfrm>
            <a:off x="9318817" y="29782"/>
            <a:ext cx="418334" cy="627501"/>
          </a:xfrm>
          <a:prstGeom prst="rect">
            <a:avLst/>
          </a:prstGeom>
        </p:spPr>
      </p:pic>
      <p:pic>
        <p:nvPicPr>
          <p:cNvPr id="100" name="Picture 99">
            <a:extLst>
              <a:ext uri="{FF2B5EF4-FFF2-40B4-BE49-F238E27FC236}">
                <a16:creationId xmlns:a16="http://schemas.microsoft.com/office/drawing/2014/main" id="{40253221-0BC0-BB5C-354D-223118B12020}"/>
              </a:ext>
            </a:extLst>
          </p:cNvPr>
          <p:cNvPicPr>
            <a:picLocks noChangeAspect="1"/>
          </p:cNvPicPr>
          <p:nvPr/>
        </p:nvPicPr>
        <p:blipFill>
          <a:blip r:embed="rId40"/>
          <a:stretch>
            <a:fillRect/>
          </a:stretch>
        </p:blipFill>
        <p:spPr>
          <a:xfrm>
            <a:off x="9872965" y="98297"/>
            <a:ext cx="1092200" cy="342900"/>
          </a:xfrm>
          <a:prstGeom prst="rect">
            <a:avLst/>
          </a:prstGeom>
        </p:spPr>
      </p:pic>
      <p:sp>
        <p:nvSpPr>
          <p:cNvPr id="101" name="TextBox 100">
            <a:extLst>
              <a:ext uri="{FF2B5EF4-FFF2-40B4-BE49-F238E27FC236}">
                <a16:creationId xmlns:a16="http://schemas.microsoft.com/office/drawing/2014/main" id="{6F267C28-BE29-395F-4755-22443B4D6EBB}"/>
              </a:ext>
            </a:extLst>
          </p:cNvPr>
          <p:cNvSpPr txBox="1"/>
          <p:nvPr/>
        </p:nvSpPr>
        <p:spPr>
          <a:xfrm>
            <a:off x="9694961" y="413151"/>
            <a:ext cx="1204176" cy="246221"/>
          </a:xfrm>
          <a:prstGeom prst="rect">
            <a:avLst/>
          </a:prstGeom>
          <a:noFill/>
        </p:spPr>
        <p:txBody>
          <a:bodyPr wrap="none" rtlCol="0">
            <a:spAutoFit/>
          </a:bodyPr>
          <a:lstStyle/>
          <a:p>
            <a:r>
              <a:rPr lang="en-US" sz="1000" dirty="0"/>
              <a:t>Adjunct Professor</a:t>
            </a:r>
          </a:p>
        </p:txBody>
      </p:sp>
      <p:pic>
        <p:nvPicPr>
          <p:cNvPr id="102" name="Picture 101">
            <a:extLst>
              <a:ext uri="{FF2B5EF4-FFF2-40B4-BE49-F238E27FC236}">
                <a16:creationId xmlns:a16="http://schemas.microsoft.com/office/drawing/2014/main" id="{3FE6D4C1-A6CA-1113-F4EA-F1D301396E31}"/>
              </a:ext>
            </a:extLst>
          </p:cNvPr>
          <p:cNvPicPr>
            <a:picLocks noChangeAspect="1"/>
          </p:cNvPicPr>
          <p:nvPr/>
        </p:nvPicPr>
        <p:blipFill>
          <a:blip r:embed="rId41"/>
          <a:stretch>
            <a:fillRect/>
          </a:stretch>
        </p:blipFill>
        <p:spPr>
          <a:xfrm>
            <a:off x="7922100" y="700117"/>
            <a:ext cx="689902" cy="630936"/>
          </a:xfrm>
          <a:prstGeom prst="rect">
            <a:avLst/>
          </a:prstGeom>
        </p:spPr>
      </p:pic>
      <p:sp>
        <p:nvSpPr>
          <p:cNvPr id="103" name="TextBox 102">
            <a:extLst>
              <a:ext uri="{FF2B5EF4-FFF2-40B4-BE49-F238E27FC236}">
                <a16:creationId xmlns:a16="http://schemas.microsoft.com/office/drawing/2014/main" id="{39524A82-37C0-3F4B-56C6-70DB9B7403FC}"/>
              </a:ext>
            </a:extLst>
          </p:cNvPr>
          <p:cNvSpPr txBox="1"/>
          <p:nvPr/>
        </p:nvSpPr>
        <p:spPr>
          <a:xfrm>
            <a:off x="8618938" y="679520"/>
            <a:ext cx="486030" cy="246221"/>
          </a:xfrm>
          <a:prstGeom prst="rect">
            <a:avLst/>
          </a:prstGeom>
          <a:noFill/>
        </p:spPr>
        <p:txBody>
          <a:bodyPr wrap="none" rtlCol="0">
            <a:spAutoFit/>
          </a:bodyPr>
          <a:lstStyle/>
          <a:p>
            <a:r>
              <a:rPr lang="en-US" sz="1000" dirty="0"/>
              <a:t>Ph.D.</a:t>
            </a:r>
          </a:p>
        </p:txBody>
      </p:sp>
      <p:pic>
        <p:nvPicPr>
          <p:cNvPr id="104" name="Picture 103">
            <a:extLst>
              <a:ext uri="{FF2B5EF4-FFF2-40B4-BE49-F238E27FC236}">
                <a16:creationId xmlns:a16="http://schemas.microsoft.com/office/drawing/2014/main" id="{D72EFE39-AB5C-B8EC-4C63-1C456371A981}"/>
              </a:ext>
            </a:extLst>
          </p:cNvPr>
          <p:cNvPicPr>
            <a:picLocks noChangeAspect="1"/>
          </p:cNvPicPr>
          <p:nvPr/>
        </p:nvPicPr>
        <p:blipFill>
          <a:blip r:embed="rId42"/>
          <a:stretch>
            <a:fillRect/>
          </a:stretch>
        </p:blipFill>
        <p:spPr>
          <a:xfrm>
            <a:off x="8579506" y="1102453"/>
            <a:ext cx="331839" cy="228600"/>
          </a:xfrm>
          <a:prstGeom prst="rect">
            <a:avLst/>
          </a:prstGeom>
        </p:spPr>
      </p:pic>
      <p:sp>
        <p:nvSpPr>
          <p:cNvPr id="3" name="TextBox 2">
            <a:extLst>
              <a:ext uri="{FF2B5EF4-FFF2-40B4-BE49-F238E27FC236}">
                <a16:creationId xmlns:a16="http://schemas.microsoft.com/office/drawing/2014/main" id="{ECAA5233-7BD6-E511-80F3-951853CF3304}"/>
              </a:ext>
            </a:extLst>
          </p:cNvPr>
          <p:cNvSpPr txBox="1"/>
          <p:nvPr/>
        </p:nvSpPr>
        <p:spPr>
          <a:xfrm>
            <a:off x="7805863" y="301079"/>
            <a:ext cx="0" cy="0"/>
          </a:xfrm>
          <a:prstGeom prst="rect">
            <a:avLst/>
          </a:prstGeom>
        </p:spPr>
        <p:txBody>
          <a:bodyPr vert="horz" wrap="none" lIns="91440" tIns="45720" rIns="91440" bIns="45720" rtlCol="0">
            <a:noAutofit/>
          </a:bodyPr>
          <a:lstStyle/>
          <a:p>
            <a:pPr algn="l"/>
            <a:r>
              <a:rPr lang="en-US" sz="1000" dirty="0"/>
              <a:t>Distinguished Member </a:t>
            </a:r>
          </a:p>
          <a:p>
            <a:pPr algn="l"/>
            <a:r>
              <a:rPr lang="en-US" sz="1000" dirty="0"/>
              <a:t>of the Technical Staff</a:t>
            </a:r>
          </a:p>
        </p:txBody>
      </p:sp>
      <p:pic>
        <p:nvPicPr>
          <p:cNvPr id="7" name="Picture 6">
            <a:extLst>
              <a:ext uri="{FF2B5EF4-FFF2-40B4-BE49-F238E27FC236}">
                <a16:creationId xmlns:a16="http://schemas.microsoft.com/office/drawing/2014/main" id="{D0DF8A9C-D094-C5DB-6CB2-1D6D8BBB473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290491" y="173152"/>
            <a:ext cx="418334" cy="398877"/>
          </a:xfrm>
          <a:prstGeom prst="rect">
            <a:avLst/>
          </a:prstGeom>
        </p:spPr>
      </p:pic>
    </p:spTree>
    <p:extLst>
      <p:ext uri="{BB962C8B-B14F-4D97-AF65-F5344CB8AC3E}">
        <p14:creationId xmlns:p14="http://schemas.microsoft.com/office/powerpoint/2010/main" val="27767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dirty="0"/>
              <a:t>Example 1: Vortex Street</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30</a:t>
            </a:fld>
            <a:endParaRPr lang="en-US" dirty="0"/>
          </a:p>
        </p:txBody>
      </p:sp>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pic>
        <p:nvPicPr>
          <p:cNvPr id="10" name="Picture 9">
            <a:extLst>
              <a:ext uri="{FF2B5EF4-FFF2-40B4-BE49-F238E27FC236}">
                <a16:creationId xmlns:a16="http://schemas.microsoft.com/office/drawing/2014/main" id="{D9731E95-1700-6DFC-FE85-20ADD50B9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89" y="1995383"/>
            <a:ext cx="4898340" cy="3673755"/>
          </a:xfrm>
          <a:prstGeom prst="rect">
            <a:avLst/>
          </a:prstGeom>
        </p:spPr>
      </p:pic>
    </p:spTree>
    <p:extLst>
      <p:ext uri="{BB962C8B-B14F-4D97-AF65-F5344CB8AC3E}">
        <p14:creationId xmlns:p14="http://schemas.microsoft.com/office/powerpoint/2010/main" val="40512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0CBF-CCC7-846A-B72F-A0E8D32578CF}"/>
              </a:ext>
            </a:extLst>
          </p:cNvPr>
          <p:cNvSpPr>
            <a:spLocks noGrp="1"/>
          </p:cNvSpPr>
          <p:nvPr>
            <p:ph type="title"/>
          </p:nvPr>
        </p:nvSpPr>
        <p:spPr/>
        <p:txBody>
          <a:bodyPr/>
          <a:lstStyle/>
          <a:p>
            <a:r>
              <a:rPr lang="en-US"/>
              <a:t>Example 2: </a:t>
            </a:r>
            <a:r>
              <a:rPr lang="en-US" dirty="0"/>
              <a:t>Modeling a Luminaria – In the Snow!</a:t>
            </a:r>
          </a:p>
        </p:txBody>
      </p:sp>
      <p:sp>
        <p:nvSpPr>
          <p:cNvPr id="3" name="Slide Number Placeholder 2">
            <a:extLst>
              <a:ext uri="{FF2B5EF4-FFF2-40B4-BE49-F238E27FC236}">
                <a16:creationId xmlns:a16="http://schemas.microsoft.com/office/drawing/2014/main" id="{2D1514D8-0265-A9C3-E8A7-BA4DB7FD6B30}"/>
              </a:ext>
            </a:extLst>
          </p:cNvPr>
          <p:cNvSpPr>
            <a:spLocks noGrp="1"/>
          </p:cNvSpPr>
          <p:nvPr>
            <p:ph type="sldNum" sz="quarter" idx="10"/>
          </p:nvPr>
        </p:nvSpPr>
        <p:spPr/>
        <p:txBody>
          <a:bodyPr/>
          <a:lstStyle/>
          <a:p>
            <a:fld id="{4FAB73BC-B049-4115-A692-8D63A059BFB8}" type="slidenum">
              <a:rPr lang="en-US" smtClean="0"/>
              <a:pPr/>
              <a:t>31</a:t>
            </a:fld>
            <a:endParaRPr lang="en-US" dirty="0"/>
          </a:p>
        </p:txBody>
      </p:sp>
      <p:pic>
        <p:nvPicPr>
          <p:cNvPr id="5" name="IMG_1373">
            <a:hlinkClick r:id="" action="ppaction://media"/>
            <a:extLst>
              <a:ext uri="{FF2B5EF4-FFF2-40B4-BE49-F238E27FC236}">
                <a16:creationId xmlns:a16="http://schemas.microsoft.com/office/drawing/2014/main" id="{9AE41192-5645-92C9-1752-D269263250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1705" y="896653"/>
            <a:ext cx="3135788" cy="5574734"/>
          </a:xfrm>
          <a:prstGeom prst="rect">
            <a:avLst/>
          </a:prstGeom>
        </p:spPr>
      </p:pic>
      <p:sp>
        <p:nvSpPr>
          <p:cNvPr id="6" name="Oval 5">
            <a:extLst>
              <a:ext uri="{FF2B5EF4-FFF2-40B4-BE49-F238E27FC236}">
                <a16:creationId xmlns:a16="http://schemas.microsoft.com/office/drawing/2014/main" id="{0459620D-3777-D860-AFA9-745E37B0EC30}"/>
              </a:ext>
            </a:extLst>
          </p:cNvPr>
          <p:cNvSpPr/>
          <p:nvPr/>
        </p:nvSpPr>
        <p:spPr>
          <a:xfrm>
            <a:off x="5652400" y="4890291"/>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Real World?</a:t>
            </a:r>
          </a:p>
        </p:txBody>
      </p:sp>
      <p:sp>
        <p:nvSpPr>
          <p:cNvPr id="7" name="Oval 6">
            <a:extLst>
              <a:ext uri="{FF2B5EF4-FFF2-40B4-BE49-F238E27FC236}">
                <a16:creationId xmlns:a16="http://schemas.microsoft.com/office/drawing/2014/main" id="{A402CE45-E3BA-6FF0-FE8E-3A9B55951EDD}"/>
              </a:ext>
            </a:extLst>
          </p:cNvPr>
          <p:cNvSpPr/>
          <p:nvPr/>
        </p:nvSpPr>
        <p:spPr>
          <a:xfrm>
            <a:off x="5652400" y="896653"/>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Conceptual</a:t>
            </a:r>
          </a:p>
          <a:p>
            <a:pPr algn="ctr"/>
            <a:r>
              <a:rPr lang="en-US" sz="2800" dirty="0">
                <a:latin typeface="Open Sans" panose="020B0606030504020204" pitchFamily="34" charset="0"/>
                <a:ea typeface="Open Sans" panose="020B0606030504020204" pitchFamily="34" charset="0"/>
                <a:cs typeface="Open Sans" panose="020B0606030504020204" pitchFamily="34" charset="0"/>
              </a:rPr>
              <a:t>Model</a:t>
            </a:r>
          </a:p>
        </p:txBody>
      </p:sp>
      <p:sp>
        <p:nvSpPr>
          <p:cNvPr id="8" name="Oval 7">
            <a:extLst>
              <a:ext uri="{FF2B5EF4-FFF2-40B4-BE49-F238E27FC236}">
                <a16:creationId xmlns:a16="http://schemas.microsoft.com/office/drawing/2014/main" id="{2E35E7E2-A1E8-AE85-100E-A4127AC83465}"/>
              </a:ext>
            </a:extLst>
          </p:cNvPr>
          <p:cNvSpPr/>
          <p:nvPr/>
        </p:nvSpPr>
        <p:spPr>
          <a:xfrm>
            <a:off x="5652400" y="2893472"/>
            <a:ext cx="3394129" cy="187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Computer Model</a:t>
            </a:r>
          </a:p>
        </p:txBody>
      </p:sp>
    </p:spTree>
    <p:extLst>
      <p:ext uri="{BB962C8B-B14F-4D97-AF65-F5344CB8AC3E}">
        <p14:creationId xmlns:p14="http://schemas.microsoft.com/office/powerpoint/2010/main" val="4160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Course Support</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4</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Stefan P. Domino - Sandia National Laboratories, </a:t>
            </a:r>
            <a:r>
              <a:rPr lang="en-US" dirty="0">
                <a:effectLst/>
                <a:hlinkClick r:id="rId2"/>
              </a:rPr>
              <a:t>spdomin@stanford.edu</a:t>
            </a:r>
            <a:endParaRPr lang="en-US" dirty="0"/>
          </a:p>
          <a:p>
            <a:pPr marL="342900" indent="-342900">
              <a:buFont typeface="Arial" panose="020B0604020202020204" pitchFamily="34" charset="0"/>
              <a:buChar char="•"/>
            </a:pPr>
            <a:r>
              <a:rPr lang="en-US" dirty="0">
                <a:effectLst/>
              </a:rPr>
              <a:t>Mark Benjamin – </a:t>
            </a:r>
            <a:r>
              <a:rPr lang="en-US" dirty="0">
                <a:effectLst/>
                <a:hlinkClick r:id="rId3"/>
              </a:rPr>
              <a:t>markben@stanford.edu</a:t>
            </a:r>
            <a:endParaRPr lang="en-US" dirty="0">
              <a:effectLst/>
            </a:endParaRPr>
          </a:p>
          <a:p>
            <a:pPr marL="342900" indent="-342900">
              <a:buFont typeface="Arial" panose="020B0604020202020204" pitchFamily="34" charset="0"/>
              <a:buChar char="•"/>
            </a:pPr>
            <a:r>
              <a:rPr lang="en-US" dirty="0">
                <a:effectLst/>
              </a:rPr>
              <a:t>Steve Jones – Stanford HPC Center </a:t>
            </a:r>
            <a:r>
              <a:rPr lang="en-US" dirty="0">
                <a:effectLst/>
                <a:hlinkClick r:id="rId4"/>
              </a:rPr>
              <a:t>stevejones@stanford.edu</a:t>
            </a:r>
            <a:r>
              <a:rPr lang="en-US" dirty="0">
                <a:effectLst/>
              </a:rPr>
              <a:t>  </a:t>
            </a:r>
          </a:p>
        </p:txBody>
      </p:sp>
    </p:spTree>
    <p:extLst>
      <p:ext uri="{BB962C8B-B14F-4D97-AF65-F5344CB8AC3E}">
        <p14:creationId xmlns:p14="http://schemas.microsoft.com/office/powerpoint/2010/main" val="3423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3493-2BC6-DFD2-CB16-493D0EFC0FF4}"/>
              </a:ext>
            </a:extLst>
          </p:cNvPr>
          <p:cNvSpPr>
            <a:spLocks noGrp="1"/>
          </p:cNvSpPr>
          <p:nvPr>
            <p:ph type="title"/>
          </p:nvPr>
        </p:nvSpPr>
        <p:spPr/>
        <p:txBody>
          <a:bodyPr/>
          <a:lstStyle/>
          <a:p>
            <a:r>
              <a:rPr lang="en-US" dirty="0"/>
              <a:t>Your Turn….</a:t>
            </a:r>
          </a:p>
        </p:txBody>
      </p:sp>
      <p:sp>
        <p:nvSpPr>
          <p:cNvPr id="3" name="Slide Number Placeholder 2">
            <a:extLst>
              <a:ext uri="{FF2B5EF4-FFF2-40B4-BE49-F238E27FC236}">
                <a16:creationId xmlns:a16="http://schemas.microsoft.com/office/drawing/2014/main" id="{764A5F1F-5EE2-C8FB-B776-F60A50A546AD}"/>
              </a:ext>
            </a:extLst>
          </p:cNvPr>
          <p:cNvSpPr>
            <a:spLocks noGrp="1"/>
          </p:cNvSpPr>
          <p:nvPr>
            <p:ph type="sldNum" sz="quarter" idx="10"/>
          </p:nvPr>
        </p:nvSpPr>
        <p:spPr/>
        <p:txBody>
          <a:bodyPr/>
          <a:lstStyle/>
          <a:p>
            <a:fld id="{4FAB73BC-B049-4115-A692-8D63A059BFB8}" type="slidenum">
              <a:rPr lang="en-US" smtClean="0"/>
              <a:pPr/>
              <a:t>5</a:t>
            </a:fld>
            <a:endParaRPr lang="en-US" dirty="0"/>
          </a:p>
        </p:txBody>
      </p:sp>
      <p:sp>
        <p:nvSpPr>
          <p:cNvPr id="4" name="Content Placeholder 3">
            <a:extLst>
              <a:ext uri="{FF2B5EF4-FFF2-40B4-BE49-F238E27FC236}">
                <a16:creationId xmlns:a16="http://schemas.microsoft.com/office/drawing/2014/main" id="{AD607FF8-1C5B-88B8-6209-BC5BD371299F}"/>
              </a:ext>
            </a:extLst>
          </p:cNvPr>
          <p:cNvSpPr>
            <a:spLocks noGrp="1"/>
          </p:cNvSpPr>
          <p:nvPr>
            <p:ph sz="quarter" idx="11"/>
          </p:nvPr>
        </p:nvSpPr>
        <p:spPr/>
        <p:txBody>
          <a:bodyPr>
            <a:normAutofit/>
          </a:bodyPr>
          <a:lstStyle/>
          <a:p>
            <a:pPr marL="342900" indent="-342900">
              <a:buFont typeface="Arial" panose="020B0604020202020204" pitchFamily="34" charset="0"/>
              <a:buChar char="•"/>
            </a:pPr>
            <a:r>
              <a:rPr lang="en-US" dirty="0">
                <a:effectLst/>
              </a:rPr>
              <a:t>Field of research/interest </a:t>
            </a:r>
          </a:p>
          <a:p>
            <a:pPr marL="342900" indent="-342900">
              <a:buFont typeface="Arial" panose="020B0604020202020204" pitchFamily="34" charset="0"/>
              <a:buChar char="•"/>
            </a:pPr>
            <a:r>
              <a:rPr lang="en-US" dirty="0">
                <a:effectLst/>
              </a:rPr>
              <a:t>Relevant Experience </a:t>
            </a:r>
          </a:p>
          <a:p>
            <a:pPr marL="726948" lvl="1" indent="-342900">
              <a:buFont typeface="Arial" panose="020B0604020202020204" pitchFamily="34" charset="0"/>
              <a:buChar char="•"/>
            </a:pPr>
            <a:r>
              <a:rPr lang="en-US" dirty="0">
                <a:effectLst/>
              </a:rPr>
              <a:t>CFD, Simulation Software, etc. </a:t>
            </a:r>
          </a:p>
          <a:p>
            <a:pPr marL="726948" lvl="1" indent="-342900">
              <a:buFont typeface="Arial" panose="020B0604020202020204" pitchFamily="34" charset="0"/>
              <a:buChar char="•"/>
            </a:pPr>
            <a:r>
              <a:rPr lang="en-US" dirty="0"/>
              <a:t>P</a:t>
            </a:r>
            <a:r>
              <a:rPr lang="en-US" dirty="0">
                <a:effectLst/>
              </a:rPr>
              <a:t>rogramming languages, </a:t>
            </a:r>
          </a:p>
          <a:p>
            <a:pPr marL="726948" lvl="1" indent="-342900">
              <a:buFont typeface="Arial" panose="020B0604020202020204" pitchFamily="34" charset="0"/>
              <a:buChar char="•"/>
            </a:pPr>
            <a:r>
              <a:rPr lang="en-US" dirty="0">
                <a:effectLst/>
              </a:rPr>
              <a:t>HPC libraries, etc. </a:t>
            </a:r>
          </a:p>
          <a:p>
            <a:pPr marL="726948" lvl="1" indent="-342900">
              <a:buFont typeface="Arial" panose="020B0604020202020204" pitchFamily="34" charset="0"/>
              <a:buChar char="•"/>
            </a:pPr>
            <a:r>
              <a:rPr lang="en-US" dirty="0"/>
              <a:t>S</a:t>
            </a:r>
            <a:r>
              <a:rPr lang="en-US" dirty="0">
                <a:effectLst/>
              </a:rPr>
              <a:t>upercomputing, </a:t>
            </a:r>
          </a:p>
          <a:p>
            <a:pPr marL="726948" lvl="1" indent="-342900">
              <a:buFont typeface="Arial" panose="020B0604020202020204" pitchFamily="34" charset="0"/>
              <a:buChar char="•"/>
            </a:pPr>
            <a:r>
              <a:rPr lang="en-US" dirty="0"/>
              <a:t>C</a:t>
            </a:r>
            <a:r>
              <a:rPr lang="en-US" dirty="0">
                <a:effectLst/>
              </a:rPr>
              <a:t>luster access experience, etc.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b="1" dirty="0"/>
              <a:t>Please provide me with a one-page overview of your name, interests, your background, and a picture</a:t>
            </a:r>
          </a:p>
        </p:txBody>
      </p:sp>
    </p:spTree>
    <p:extLst>
      <p:ext uri="{BB962C8B-B14F-4D97-AF65-F5344CB8AC3E}">
        <p14:creationId xmlns:p14="http://schemas.microsoft.com/office/powerpoint/2010/main" val="30316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E0D1-F623-CE29-9D92-ABA19DE77228}"/>
              </a:ext>
            </a:extLst>
          </p:cNvPr>
          <p:cNvSpPr>
            <a:spLocks noGrp="1"/>
          </p:cNvSpPr>
          <p:nvPr>
            <p:ph type="title"/>
          </p:nvPr>
        </p:nvSpPr>
        <p:spPr/>
        <p:txBody>
          <a:bodyPr/>
          <a:lstStyle/>
          <a:p>
            <a:r>
              <a:rPr lang="en-US" dirty="0"/>
              <a:t>What is CFD?</a:t>
            </a:r>
          </a:p>
        </p:txBody>
      </p:sp>
      <p:sp>
        <p:nvSpPr>
          <p:cNvPr id="3" name="Slide Number Placeholder 2">
            <a:extLst>
              <a:ext uri="{FF2B5EF4-FFF2-40B4-BE49-F238E27FC236}">
                <a16:creationId xmlns:a16="http://schemas.microsoft.com/office/drawing/2014/main" id="{1F6ED138-7879-3533-247F-57B7C819E908}"/>
              </a:ext>
            </a:extLst>
          </p:cNvPr>
          <p:cNvSpPr>
            <a:spLocks noGrp="1"/>
          </p:cNvSpPr>
          <p:nvPr>
            <p:ph type="sldNum" sz="quarter" idx="10"/>
          </p:nvPr>
        </p:nvSpPr>
        <p:spPr/>
        <p:txBody>
          <a:bodyPr/>
          <a:lstStyle/>
          <a:p>
            <a:fld id="{4FAB73BC-B049-4115-A692-8D63A059BFB8}" type="slidenum">
              <a:rPr lang="en-US" smtClean="0"/>
              <a:pPr/>
              <a:t>6</a:t>
            </a:fld>
            <a:endParaRPr lang="en-US" dirty="0"/>
          </a:p>
        </p:txBody>
      </p:sp>
      <p:sp>
        <p:nvSpPr>
          <p:cNvPr id="4" name="Content Placeholder 3">
            <a:extLst>
              <a:ext uri="{FF2B5EF4-FFF2-40B4-BE49-F238E27FC236}">
                <a16:creationId xmlns:a16="http://schemas.microsoft.com/office/drawing/2014/main" id="{84B22CC4-9907-CE19-58F1-C5B48C7BB9D4}"/>
              </a:ext>
            </a:extLst>
          </p:cNvPr>
          <p:cNvSpPr>
            <a:spLocks noGrp="1"/>
          </p:cNvSpPr>
          <p:nvPr>
            <p:ph sz="quarter" idx="11"/>
          </p:nvPr>
        </p:nvSpPr>
        <p:spPr>
          <a:xfrm>
            <a:off x="647700" y="1409700"/>
            <a:ext cx="5552378" cy="5426812"/>
          </a:xfrm>
        </p:spPr>
        <p:txBody>
          <a:bodyPr/>
          <a:lstStyle/>
          <a:p>
            <a:pPr marL="342900" indent="-342900">
              <a:buFont typeface="Arial" panose="020B0604020202020204" pitchFamily="34" charset="0"/>
              <a:buChar char="•"/>
            </a:pPr>
            <a:r>
              <a:rPr lang="en-US" dirty="0">
                <a:effectLst/>
              </a:rPr>
              <a:t>Computational Fluid Dynamics (CFD) is a branch of computer-aided science that enables numerical simulations and predictions of fluid flow behavior </a:t>
            </a:r>
          </a:p>
          <a:p>
            <a:pPr marL="342900" indent="-342900">
              <a:buFont typeface="Arial" panose="020B0604020202020204" pitchFamily="34" charset="0"/>
              <a:buChar char="•"/>
            </a:pPr>
            <a:r>
              <a:rPr lang="en-US" dirty="0">
                <a:effectLst/>
              </a:rPr>
              <a:t>Mathematical modeling: typically a system on non-linear, coupled partial differential equations (PDEs)</a:t>
            </a:r>
          </a:p>
          <a:p>
            <a:pPr marL="342900" indent="-342900">
              <a:buFont typeface="Arial" panose="020B0604020202020204" pitchFamily="34" charset="0"/>
              <a:buChar char="•"/>
            </a:pPr>
            <a:r>
              <a:rPr lang="en-US" dirty="0">
                <a:effectLst/>
              </a:rPr>
              <a:t>Numerical methods: Involves both </a:t>
            </a:r>
            <a:r>
              <a:rPr lang="en-US" dirty="0"/>
              <a:t>d</a:t>
            </a:r>
            <a:r>
              <a:rPr lang="en-US" dirty="0">
                <a:effectLst/>
              </a:rPr>
              <a:t>iscretization and solution techniques</a:t>
            </a:r>
          </a:p>
          <a:p>
            <a:pPr marL="342900" indent="-342900">
              <a:buFont typeface="Arial" panose="020B0604020202020204" pitchFamily="34" charset="0"/>
              <a:buChar char="•"/>
            </a:pPr>
            <a:r>
              <a:rPr lang="en-US" dirty="0">
                <a:effectLst/>
              </a:rPr>
              <a:t>Software engineering: code implementation and software quality assurance (SQA)</a:t>
            </a:r>
          </a:p>
          <a:p>
            <a:r>
              <a:rPr lang="en-US" dirty="0">
                <a:effectLst/>
              </a:rPr>
              <a:t>CFD software tools are commercially available or accessible as open-source packages, however, research is ongoing to improve the methods, physical models, conceptual understanding, etc. </a:t>
            </a:r>
          </a:p>
          <a:p>
            <a:endParaRPr lang="en-US" dirty="0"/>
          </a:p>
        </p:txBody>
      </p:sp>
      <p:pic>
        <p:nvPicPr>
          <p:cNvPr id="6" name="s007_fire_19May_01.mp4" descr="s007_fire_19May_01.mp4">
            <a:hlinkClick r:id="" action="ppaction://media"/>
            <a:extLst>
              <a:ext uri="{FF2B5EF4-FFF2-40B4-BE49-F238E27FC236}">
                <a16:creationId xmlns:a16="http://schemas.microsoft.com/office/drawing/2014/main" id="{D6B79A3B-D513-D85E-7E1F-317FCA1F89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8395" y="552477"/>
            <a:ext cx="5677598" cy="3193649"/>
          </a:xfrm>
          <a:prstGeom prst="rect">
            <a:avLst/>
          </a:prstGeom>
        </p:spPr>
      </p:pic>
      <p:sp>
        <p:nvSpPr>
          <p:cNvPr id="9" name="TextBox 8">
            <a:extLst>
              <a:ext uri="{FF2B5EF4-FFF2-40B4-BE49-F238E27FC236}">
                <a16:creationId xmlns:a16="http://schemas.microsoft.com/office/drawing/2014/main" id="{D11DCF19-4CF3-51C5-1A0A-F58C44C0BC4E}"/>
              </a:ext>
            </a:extLst>
          </p:cNvPr>
          <p:cNvSpPr txBox="1"/>
          <p:nvPr/>
        </p:nvSpPr>
        <p:spPr>
          <a:xfrm>
            <a:off x="3724508" y="6185674"/>
            <a:ext cx="7482470" cy="646331"/>
          </a:xfrm>
          <a:prstGeom prst="rect">
            <a:avLst/>
          </a:prstGeom>
          <a:noFill/>
        </p:spPr>
        <p:txBody>
          <a:bodyPr wrap="square" rtlCol="0">
            <a:spAutoFit/>
          </a:bodyPr>
          <a:lstStyle/>
          <a:p>
            <a:r>
              <a:rPr lang="en-US" i="1" dirty="0"/>
              <a:t>Image credit: NASA's Ames Research Center, Patrick Moran; NASA's Langley Research Center, Mehdi </a:t>
            </a:r>
            <a:r>
              <a:rPr lang="en-US" i="1" dirty="0" err="1"/>
              <a:t>Khorrami</a:t>
            </a:r>
            <a:r>
              <a:rPr lang="en-US" i="1" dirty="0"/>
              <a:t>; </a:t>
            </a:r>
            <a:r>
              <a:rPr lang="en-US" i="1" dirty="0" err="1"/>
              <a:t>Exa</a:t>
            </a:r>
            <a:r>
              <a:rPr lang="en-US" i="1" dirty="0"/>
              <a:t> Corporation, Ehab Fares</a:t>
            </a:r>
            <a:endParaRPr lang="en-US" dirty="0"/>
          </a:p>
        </p:txBody>
      </p:sp>
      <p:sp>
        <p:nvSpPr>
          <p:cNvPr id="10" name="TextBox 9">
            <a:extLst>
              <a:ext uri="{FF2B5EF4-FFF2-40B4-BE49-F238E27FC236}">
                <a16:creationId xmlns:a16="http://schemas.microsoft.com/office/drawing/2014/main" id="{7783428A-610E-BF29-7A77-08CDD358A618}"/>
              </a:ext>
            </a:extLst>
          </p:cNvPr>
          <p:cNvSpPr txBox="1"/>
          <p:nvPr/>
        </p:nvSpPr>
        <p:spPr>
          <a:xfrm>
            <a:off x="6289289" y="3969834"/>
            <a:ext cx="0" cy="0"/>
          </a:xfrm>
          <a:prstGeom prst="rect">
            <a:avLst/>
          </a:prstGeom>
        </p:spPr>
        <p:txBody>
          <a:bodyPr vert="horz" wrap="none" lIns="91440" tIns="45720" rIns="91440" bIns="45720" rtlCol="0">
            <a:noAutofit/>
          </a:bodyPr>
          <a:lstStyle/>
          <a:p>
            <a:pPr algn="l"/>
            <a:r>
              <a:rPr lang="en-US" dirty="0"/>
              <a:t>Five meter pool fire simulation, Domino et al., </a:t>
            </a:r>
            <a:r>
              <a:rPr lang="en-US" dirty="0" err="1"/>
              <a:t>PoF</a:t>
            </a:r>
            <a:r>
              <a:rPr lang="en-US" dirty="0"/>
              <a:t> (2022)</a:t>
            </a:r>
          </a:p>
        </p:txBody>
      </p:sp>
      <p:pic>
        <p:nvPicPr>
          <p:cNvPr id="2050" name="Picture 2">
            <a:extLst>
              <a:ext uri="{FF2B5EF4-FFF2-40B4-BE49-F238E27FC236}">
                <a16:creationId xmlns:a16="http://schemas.microsoft.com/office/drawing/2014/main" id="{A05D7B15-456F-69D0-EFAF-4BEFFE781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585" y="4227035"/>
            <a:ext cx="2448621" cy="1960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62D122-217F-3203-E0E6-CED1CEBBCD38}"/>
              </a:ext>
            </a:extLst>
          </p:cNvPr>
          <p:cNvSpPr txBox="1"/>
          <p:nvPr/>
        </p:nvSpPr>
        <p:spPr>
          <a:xfrm>
            <a:off x="8907735" y="4580055"/>
            <a:ext cx="3058258" cy="1477328"/>
          </a:xfrm>
          <a:prstGeom prst="rect">
            <a:avLst/>
          </a:prstGeom>
          <a:noFill/>
        </p:spPr>
        <p:txBody>
          <a:bodyPr wrap="square" rtlCol="0">
            <a:spAutoFit/>
          </a:bodyPr>
          <a:lstStyle/>
          <a:p>
            <a:pPr algn="l"/>
            <a:r>
              <a:rPr lang="en-US" dirty="0"/>
              <a:t>NASA simulation of a flow field around the nose landing gear of a Boeing 777</a:t>
            </a:r>
          </a:p>
          <a:p>
            <a:endParaRPr lang="en-US" dirty="0"/>
          </a:p>
        </p:txBody>
      </p:sp>
    </p:spTree>
    <p:extLst>
      <p:ext uri="{BB962C8B-B14F-4D97-AF65-F5344CB8AC3E}">
        <p14:creationId xmlns:p14="http://schemas.microsoft.com/office/powerpoint/2010/main" val="35949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049E-51D3-E82A-6681-6ED17C9BB02E}"/>
              </a:ext>
            </a:extLst>
          </p:cNvPr>
          <p:cNvSpPr>
            <a:spLocks noGrp="1"/>
          </p:cNvSpPr>
          <p:nvPr>
            <p:ph type="title"/>
          </p:nvPr>
        </p:nvSpPr>
        <p:spPr/>
        <p:txBody>
          <a:bodyPr/>
          <a:lstStyle/>
          <a:p>
            <a:r>
              <a:rPr lang="en-US" dirty="0"/>
              <a:t>Milestones in CFD</a:t>
            </a:r>
          </a:p>
        </p:txBody>
      </p:sp>
      <p:sp>
        <p:nvSpPr>
          <p:cNvPr id="3" name="Slide Number Placeholder 2">
            <a:extLst>
              <a:ext uri="{FF2B5EF4-FFF2-40B4-BE49-F238E27FC236}">
                <a16:creationId xmlns:a16="http://schemas.microsoft.com/office/drawing/2014/main" id="{D0AE1E4D-F65A-FF43-466D-35CCC273E84F}"/>
              </a:ext>
            </a:extLst>
          </p:cNvPr>
          <p:cNvSpPr>
            <a:spLocks noGrp="1"/>
          </p:cNvSpPr>
          <p:nvPr>
            <p:ph type="sldNum" sz="quarter" idx="10"/>
          </p:nvPr>
        </p:nvSpPr>
        <p:spPr/>
        <p:txBody>
          <a:bodyPr/>
          <a:lstStyle/>
          <a:p>
            <a:fld id="{4FAB73BC-B049-4115-A692-8D63A059BFB8}" type="slidenum">
              <a:rPr lang="en-US" smtClean="0"/>
              <a:pPr/>
              <a:t>7</a:t>
            </a:fld>
            <a:endParaRPr lang="en-US" dirty="0"/>
          </a:p>
        </p:txBody>
      </p:sp>
      <p:sp>
        <p:nvSpPr>
          <p:cNvPr id="4" name="Content Placeholder 3">
            <a:extLst>
              <a:ext uri="{FF2B5EF4-FFF2-40B4-BE49-F238E27FC236}">
                <a16:creationId xmlns:a16="http://schemas.microsoft.com/office/drawing/2014/main" id="{F323DF36-7542-4742-3101-AD74EA08C667}"/>
              </a:ext>
            </a:extLst>
          </p:cNvPr>
          <p:cNvSpPr>
            <a:spLocks noGrp="1"/>
          </p:cNvSpPr>
          <p:nvPr>
            <p:ph sz="quarter" idx="11"/>
          </p:nvPr>
        </p:nvSpPr>
        <p:spPr>
          <a:xfrm>
            <a:off x="647699" y="1409700"/>
            <a:ext cx="11317559" cy="5537510"/>
          </a:xfrm>
        </p:spPr>
        <p:txBody>
          <a:bodyPr>
            <a:normAutofit/>
          </a:bodyPr>
          <a:lstStyle/>
          <a:p>
            <a:pPr marL="342900" indent="-342900">
              <a:buFont typeface="Arial" panose="020B0604020202020204" pitchFamily="34" charset="0"/>
              <a:buChar char="•"/>
            </a:pPr>
            <a:r>
              <a:rPr lang="en-US" dirty="0">
                <a:effectLst/>
              </a:rPr>
              <a:t>1910 - Richardson: </a:t>
            </a:r>
            <a:r>
              <a:rPr lang="en-US" i="1" dirty="0"/>
              <a:t>F</a:t>
            </a:r>
            <a:r>
              <a:rPr lang="en-US" i="1" dirty="0">
                <a:effectLst/>
              </a:rPr>
              <a:t>orecast </a:t>
            </a:r>
            <a:r>
              <a:rPr lang="en-US" i="1" dirty="0"/>
              <a:t>F</a:t>
            </a:r>
            <a:r>
              <a:rPr lang="en-US" i="1" dirty="0">
                <a:effectLst/>
              </a:rPr>
              <a:t>actory</a:t>
            </a:r>
            <a:r>
              <a:rPr lang="en-US" dirty="0">
                <a:effectLst/>
              </a:rPr>
              <a:t>: hand calculations with human computers, 2000 operations per week</a:t>
            </a:r>
            <a:r>
              <a:rPr lang="en-US" dirty="0"/>
              <a:t> – envisioned to 60,000 humans</a:t>
            </a:r>
            <a:endParaRPr lang="en-US" dirty="0">
              <a:effectLst/>
            </a:endParaRPr>
          </a:p>
          <a:p>
            <a:pPr marL="342900" indent="-342900">
              <a:buFont typeface="Arial" panose="020B0604020202020204" pitchFamily="34" charset="0"/>
              <a:buChar char="•"/>
            </a:pPr>
            <a:r>
              <a:rPr lang="en-US" dirty="0">
                <a:effectLst/>
              </a:rPr>
              <a:t>1960 - Marker and Cell methods - Harlow &amp; Welch (Los Alamos)</a:t>
            </a:r>
          </a:p>
          <a:p>
            <a:pPr marL="342900" indent="-342900">
              <a:buFont typeface="Arial" panose="020B0604020202020204" pitchFamily="34" charset="0"/>
              <a:buChar char="•"/>
            </a:pPr>
            <a:r>
              <a:rPr lang="en-US" dirty="0">
                <a:effectLst/>
              </a:rPr>
              <a:t>1970 - Finite difference methods for Navier-Stokes </a:t>
            </a:r>
          </a:p>
          <a:p>
            <a:pPr marL="342900" indent="-342900">
              <a:buFont typeface="Arial" panose="020B0604020202020204" pitchFamily="34" charset="0"/>
              <a:buChar char="•"/>
            </a:pPr>
            <a:r>
              <a:rPr lang="en-US" dirty="0">
                <a:effectLst/>
              </a:rPr>
              <a:t>1972 - Reynolds Averaged Navier-Stokes &amp; k-</a:t>
            </a:r>
            <a:r>
              <a:rPr lang="el-GR" dirty="0">
                <a:effectLst/>
              </a:rPr>
              <a:t>ε </a:t>
            </a:r>
            <a:r>
              <a:rPr lang="en-US" dirty="0">
                <a:effectLst/>
              </a:rPr>
              <a:t>models (Imperial College)</a:t>
            </a:r>
          </a:p>
          <a:p>
            <a:pPr marL="342900" indent="-342900">
              <a:buFont typeface="Arial" panose="020B0604020202020204" pitchFamily="34" charset="0"/>
              <a:buChar char="•"/>
            </a:pPr>
            <a:r>
              <a:rPr lang="en-US" dirty="0">
                <a:effectLst/>
              </a:rPr>
              <a:t>1975 - Finite element methods for stress analysis</a:t>
            </a:r>
          </a:p>
          <a:p>
            <a:pPr marL="342900" indent="-342900">
              <a:buFont typeface="Arial" panose="020B0604020202020204" pitchFamily="34" charset="0"/>
              <a:buChar char="•"/>
            </a:pPr>
            <a:r>
              <a:rPr lang="en-US" dirty="0">
                <a:effectLst/>
              </a:rPr>
              <a:t>1980 - Finite volume methods (Imperial)</a:t>
            </a:r>
          </a:p>
          <a:p>
            <a:pPr marL="342900" indent="-342900">
              <a:buFont typeface="Arial" panose="020B0604020202020204" pitchFamily="34" charset="0"/>
              <a:buChar char="•"/>
            </a:pPr>
            <a:r>
              <a:rPr lang="en-US" dirty="0">
                <a:effectLst/>
              </a:rPr>
              <a:t>1980 - Direct Numerical Simulations of Channel Flow (Stanford)</a:t>
            </a:r>
          </a:p>
          <a:p>
            <a:pPr marL="342900" indent="-342900">
              <a:buFont typeface="Arial" panose="020B0604020202020204" pitchFamily="34" charset="0"/>
              <a:buChar char="•"/>
            </a:pPr>
            <a:r>
              <a:rPr lang="en-US" dirty="0">
                <a:effectLst/>
              </a:rPr>
              <a:t>1985 - Routine use in aerospace &amp; aeronautical industries (Boeing, General Electric, ...)</a:t>
            </a:r>
          </a:p>
          <a:p>
            <a:pPr marL="342900" indent="-342900">
              <a:buFont typeface="Arial" panose="020B0604020202020204" pitchFamily="34" charset="0"/>
              <a:buChar char="•"/>
            </a:pPr>
            <a:r>
              <a:rPr lang="en-US" dirty="0">
                <a:effectLst/>
              </a:rPr>
              <a:t>1995 - Routine Use in ”non-aero” industries (GM, Ford, ...) </a:t>
            </a:r>
          </a:p>
          <a:p>
            <a:pPr marL="342900" indent="-342900">
              <a:buFont typeface="Arial" panose="020B0604020202020204" pitchFamily="34" charset="0"/>
              <a:buChar char="•"/>
            </a:pPr>
            <a:r>
              <a:rPr lang="en-US" dirty="0"/>
              <a:t>1996 - ASCI Red (Sandia) reaches 1.3 tera-FLOPS); 10</a:t>
            </a:r>
            <a:r>
              <a:rPr lang="en-US" baseline="30000" dirty="0"/>
              <a:t>12</a:t>
            </a:r>
            <a:r>
              <a:rPr lang="en-US" dirty="0"/>
              <a:t> floating point operations per sec</a:t>
            </a:r>
          </a:p>
          <a:p>
            <a:pPr marL="342900" indent="-342900">
              <a:buFont typeface="Arial" panose="020B0604020202020204" pitchFamily="34" charset="0"/>
              <a:buChar char="•"/>
            </a:pPr>
            <a:r>
              <a:rPr lang="en-US" dirty="0">
                <a:effectLst/>
              </a:rPr>
              <a:t>2008 – Roadrunner (LANL) reaches 1.042 peta-FLOPS; 10</a:t>
            </a:r>
            <a:r>
              <a:rPr lang="en-US" baseline="30000" dirty="0">
                <a:effectLst/>
              </a:rPr>
              <a:t>15 </a:t>
            </a:r>
            <a:r>
              <a:rPr lang="en-US" dirty="0">
                <a:effectLst/>
              </a:rPr>
              <a:t>FLOPS</a:t>
            </a:r>
          </a:p>
          <a:p>
            <a:pPr marL="342900" indent="-342900">
              <a:buFont typeface="Arial" panose="020B0604020202020204" pitchFamily="34" charset="0"/>
              <a:buChar char="•"/>
            </a:pPr>
            <a:r>
              <a:rPr lang="en-US" dirty="0"/>
              <a:t>2023 – Frontier (ORNL) is the first </a:t>
            </a:r>
            <a:r>
              <a:rPr lang="en-US" dirty="0" err="1"/>
              <a:t>Exascale</a:t>
            </a:r>
            <a:r>
              <a:rPr lang="en-US" dirty="0"/>
              <a:t> computer; 10</a:t>
            </a:r>
            <a:r>
              <a:rPr lang="en-US" baseline="30000" dirty="0"/>
              <a:t>18 </a:t>
            </a:r>
            <a:r>
              <a:rPr lang="en-US" dirty="0"/>
              <a:t>FLOPS</a:t>
            </a:r>
            <a:endParaRPr lang="en-US" dirty="0">
              <a:effectLst/>
            </a:endParaRPr>
          </a:p>
          <a:p>
            <a:r>
              <a:rPr lang="en-US" dirty="0">
                <a:effectLst/>
              </a:rPr>
              <a:t>now - widespread use in all industries! </a:t>
            </a:r>
          </a:p>
          <a:p>
            <a:endParaRPr lang="en-US" dirty="0"/>
          </a:p>
        </p:txBody>
      </p:sp>
    </p:spTree>
    <p:extLst>
      <p:ext uri="{BB962C8B-B14F-4D97-AF65-F5344CB8AC3E}">
        <p14:creationId xmlns:p14="http://schemas.microsoft.com/office/powerpoint/2010/main" val="116846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79C5-E06A-017F-495B-6D245D0BE29E}"/>
              </a:ext>
            </a:extLst>
          </p:cNvPr>
          <p:cNvSpPr>
            <a:spLocks noGrp="1"/>
          </p:cNvSpPr>
          <p:nvPr>
            <p:ph type="title"/>
          </p:nvPr>
        </p:nvSpPr>
        <p:spPr/>
        <p:txBody>
          <a:bodyPr/>
          <a:lstStyle/>
          <a:p>
            <a:r>
              <a:rPr lang="en-US" dirty="0"/>
              <a:t>Forecast Factory, Circa 2020</a:t>
            </a:r>
          </a:p>
        </p:txBody>
      </p:sp>
      <p:sp>
        <p:nvSpPr>
          <p:cNvPr id="3" name="Slide Number Placeholder 2">
            <a:extLst>
              <a:ext uri="{FF2B5EF4-FFF2-40B4-BE49-F238E27FC236}">
                <a16:creationId xmlns:a16="http://schemas.microsoft.com/office/drawing/2014/main" id="{EA09D54F-011F-872D-39D3-5319F5DAF115}"/>
              </a:ext>
            </a:extLst>
          </p:cNvPr>
          <p:cNvSpPr>
            <a:spLocks noGrp="1"/>
          </p:cNvSpPr>
          <p:nvPr>
            <p:ph type="sldNum" sz="quarter" idx="10"/>
          </p:nvPr>
        </p:nvSpPr>
        <p:spPr/>
        <p:txBody>
          <a:bodyPr/>
          <a:lstStyle/>
          <a:p>
            <a:fld id="{4FAB73BC-B049-4115-A692-8D63A059BFB8}" type="slidenum">
              <a:rPr lang="en-US" smtClean="0"/>
              <a:pPr/>
              <a:t>8</a:t>
            </a:fld>
            <a:endParaRPr lang="en-US" dirty="0"/>
          </a:p>
        </p:txBody>
      </p:sp>
      <p:pic>
        <p:nvPicPr>
          <p:cNvPr id="1026" name="Picture 2">
            <a:extLst>
              <a:ext uri="{FF2B5EF4-FFF2-40B4-BE49-F238E27FC236}">
                <a16:creationId xmlns:a16="http://schemas.microsoft.com/office/drawing/2014/main" id="{5646652B-1D58-7681-1C37-3E404CDE7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09"/>
          <a:stretch/>
        </p:blipFill>
        <p:spPr bwMode="auto">
          <a:xfrm>
            <a:off x="7005233" y="1461515"/>
            <a:ext cx="5143525" cy="4995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inity supercomputer, August 2015">
            <a:extLst>
              <a:ext uri="{FF2B5EF4-FFF2-40B4-BE49-F238E27FC236}">
                <a16:creationId xmlns:a16="http://schemas.microsoft.com/office/drawing/2014/main" id="{A9E340FF-0BA2-CB47-FD1B-233C9391B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33" y="1461515"/>
            <a:ext cx="6731000" cy="3546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9EE18-49E3-A950-A594-F306C0BDD351}"/>
              </a:ext>
            </a:extLst>
          </p:cNvPr>
          <p:cNvSpPr txBox="1"/>
          <p:nvPr/>
        </p:nvSpPr>
        <p:spPr>
          <a:xfrm>
            <a:off x="511444" y="5563892"/>
            <a:ext cx="0" cy="0"/>
          </a:xfrm>
          <a:prstGeom prst="rect">
            <a:avLst/>
          </a:prstGeom>
        </p:spPr>
        <p:txBody>
          <a:bodyPr vert="horz" wrap="none" lIns="91440" tIns="45720" rIns="91440" bIns="45720" rtlCol="0">
            <a:noAutofit/>
          </a:bodyPr>
          <a:lstStyle/>
          <a:p>
            <a:pPr algn="l"/>
            <a:endParaRPr lang="en-US" dirty="0"/>
          </a:p>
        </p:txBody>
      </p:sp>
      <p:pic>
        <p:nvPicPr>
          <p:cNvPr id="1029" name="Picture 5" descr="page10image53101792">
            <a:extLst>
              <a:ext uri="{FF2B5EF4-FFF2-40B4-BE49-F238E27FC236}">
                <a16:creationId xmlns:a16="http://schemas.microsoft.com/office/drawing/2014/main" id="{1BE6FBFC-A08E-DC31-E824-CC8309A21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1" y="5334493"/>
            <a:ext cx="2626231" cy="1036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F5FA7C-10CD-B24A-827E-4DE4691EDFCE}"/>
              </a:ext>
            </a:extLst>
          </p:cNvPr>
          <p:cNvSpPr txBox="1"/>
          <p:nvPr/>
        </p:nvSpPr>
        <p:spPr>
          <a:xfrm>
            <a:off x="3130658" y="5687878"/>
            <a:ext cx="0" cy="0"/>
          </a:xfrm>
          <a:prstGeom prst="rect">
            <a:avLst/>
          </a:prstGeom>
        </p:spPr>
        <p:txBody>
          <a:bodyPr vert="horz" wrap="none" lIns="91440" tIns="45720" rIns="91440" bIns="45720" rtlCol="0">
            <a:noAutofit/>
          </a:bodyPr>
          <a:lstStyle/>
          <a:p>
            <a:pPr algn="l"/>
            <a:endParaRPr lang="en-US" dirty="0"/>
          </a:p>
        </p:txBody>
      </p:sp>
      <p:sp>
        <p:nvSpPr>
          <p:cNvPr id="8" name="Content Placeholder 3">
            <a:extLst>
              <a:ext uri="{FF2B5EF4-FFF2-40B4-BE49-F238E27FC236}">
                <a16:creationId xmlns:a16="http://schemas.microsoft.com/office/drawing/2014/main" id="{47B7026E-8254-D152-BFAB-0775A2470BF2}"/>
              </a:ext>
            </a:extLst>
          </p:cNvPr>
          <p:cNvSpPr>
            <a:spLocks noGrp="1"/>
          </p:cNvSpPr>
          <p:nvPr>
            <p:ph sz="quarter" idx="11"/>
          </p:nvPr>
        </p:nvSpPr>
        <p:spPr>
          <a:xfrm>
            <a:off x="2646982" y="5175788"/>
            <a:ext cx="4253852" cy="2019300"/>
          </a:xfrm>
        </p:spPr>
        <p:txBody>
          <a:bodyPr>
            <a:normAutofit/>
          </a:bodyPr>
          <a:lstStyle/>
          <a:p>
            <a:pPr algn="just"/>
            <a:r>
              <a:rPr lang="en-US" sz="1800" b="0" i="1" u="none" strike="noStrike" dirty="0">
                <a:solidFill>
                  <a:srgbClr val="000000"/>
                </a:solidFill>
                <a:effectLst/>
              </a:rPr>
              <a:t>“Richardson foresaw a ‘forecast factory,’ where he calculated that 64,000 human ‘computers,’ each responsible for a small part of the globe, would be needed to keep ‘pace with the weather’ in order to predict weather conditions”.</a:t>
            </a:r>
            <a:endParaRPr lang="en-US" sz="1800" i="1" dirty="0"/>
          </a:p>
        </p:txBody>
      </p:sp>
      <p:sp>
        <p:nvSpPr>
          <p:cNvPr id="9" name="TextBox 8">
            <a:extLst>
              <a:ext uri="{FF2B5EF4-FFF2-40B4-BE49-F238E27FC236}">
                <a16:creationId xmlns:a16="http://schemas.microsoft.com/office/drawing/2014/main" id="{6A716F5F-DAB9-75E2-8DFC-F5D25D297A91}"/>
              </a:ext>
            </a:extLst>
          </p:cNvPr>
          <p:cNvSpPr txBox="1"/>
          <p:nvPr/>
        </p:nvSpPr>
        <p:spPr>
          <a:xfrm>
            <a:off x="5563889" y="6524789"/>
            <a:ext cx="0" cy="0"/>
          </a:xfrm>
          <a:prstGeom prst="rect">
            <a:avLst/>
          </a:prstGeom>
        </p:spPr>
        <p:txBody>
          <a:bodyPr vert="horz" wrap="none" lIns="91440" tIns="45720" rIns="91440" bIns="45720" rtlCol="0">
            <a:noAutofit/>
          </a:bodyPr>
          <a:lstStyle/>
          <a:p>
            <a:pPr algn="l"/>
            <a:r>
              <a:rPr lang="en-US" dirty="0"/>
              <a:t>https://celebrating200years.noaa.gov</a:t>
            </a:r>
          </a:p>
        </p:txBody>
      </p:sp>
    </p:spTree>
    <p:extLst>
      <p:ext uri="{BB962C8B-B14F-4D97-AF65-F5344CB8AC3E}">
        <p14:creationId xmlns:p14="http://schemas.microsoft.com/office/powerpoint/2010/main" val="13395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69FD-B229-C5C4-CFDA-2299E01DE184}"/>
              </a:ext>
            </a:extLst>
          </p:cNvPr>
          <p:cNvSpPr>
            <a:spLocks noGrp="1"/>
          </p:cNvSpPr>
          <p:nvPr>
            <p:ph type="title"/>
          </p:nvPr>
        </p:nvSpPr>
        <p:spPr/>
        <p:txBody>
          <a:bodyPr/>
          <a:lstStyle/>
          <a:p>
            <a:r>
              <a:rPr lang="en-US" dirty="0"/>
              <a:t>CFD &amp; ME469/CME369</a:t>
            </a:r>
          </a:p>
        </p:txBody>
      </p:sp>
      <p:sp>
        <p:nvSpPr>
          <p:cNvPr id="3" name="Slide Number Placeholder 2">
            <a:extLst>
              <a:ext uri="{FF2B5EF4-FFF2-40B4-BE49-F238E27FC236}">
                <a16:creationId xmlns:a16="http://schemas.microsoft.com/office/drawing/2014/main" id="{0C09B003-3096-002D-CC83-E19DA74C0319}"/>
              </a:ext>
            </a:extLst>
          </p:cNvPr>
          <p:cNvSpPr>
            <a:spLocks noGrp="1"/>
          </p:cNvSpPr>
          <p:nvPr>
            <p:ph type="sldNum" sz="quarter" idx="10"/>
          </p:nvPr>
        </p:nvSpPr>
        <p:spPr/>
        <p:txBody>
          <a:bodyPr/>
          <a:lstStyle/>
          <a:p>
            <a:fld id="{4FAB73BC-B049-4115-A692-8D63A059BFB8}" type="slidenum">
              <a:rPr lang="en-US" smtClean="0"/>
              <a:pPr/>
              <a:t>9</a:t>
            </a:fld>
            <a:endParaRPr lang="en-US" dirty="0"/>
          </a:p>
        </p:txBody>
      </p:sp>
      <p:sp>
        <p:nvSpPr>
          <p:cNvPr id="4" name="Content Placeholder 3">
            <a:extLst>
              <a:ext uri="{FF2B5EF4-FFF2-40B4-BE49-F238E27FC236}">
                <a16:creationId xmlns:a16="http://schemas.microsoft.com/office/drawing/2014/main" id="{A824BDFF-437E-319F-A485-000AB41C3219}"/>
              </a:ext>
            </a:extLst>
          </p:cNvPr>
          <p:cNvSpPr>
            <a:spLocks noGrp="1"/>
          </p:cNvSpPr>
          <p:nvPr>
            <p:ph sz="quarter" idx="11"/>
          </p:nvPr>
        </p:nvSpPr>
        <p:spPr>
          <a:xfrm>
            <a:off x="647700" y="1409700"/>
            <a:ext cx="11049000" cy="5426812"/>
          </a:xfrm>
        </p:spPr>
        <p:txBody>
          <a:bodyPr/>
          <a:lstStyle/>
          <a:p>
            <a:r>
              <a:rPr lang="en-US" dirty="0">
                <a:effectLst/>
              </a:rPr>
              <a:t>Rich tradition of CFD at Sandia and Stanford - this class focuses on: </a:t>
            </a:r>
          </a:p>
          <a:p>
            <a:pPr marL="342900" indent="-342900">
              <a:buFont typeface="Arial" panose="020B0604020202020204" pitchFamily="34" charset="0"/>
              <a:buChar char="•"/>
            </a:pPr>
            <a:r>
              <a:rPr lang="en-US" dirty="0">
                <a:solidFill>
                  <a:schemeClr val="tx1"/>
                </a:solidFill>
                <a:effectLst/>
              </a:rPr>
              <a:t>Introduction to numerical methods and their properties </a:t>
            </a:r>
          </a:p>
          <a:p>
            <a:pPr marL="342900" indent="-342900">
              <a:buFont typeface="Arial" panose="020B0604020202020204" pitchFamily="34" charset="0"/>
              <a:buChar char="•"/>
            </a:pPr>
            <a:r>
              <a:rPr lang="en-US" dirty="0">
                <a:solidFill>
                  <a:schemeClr val="tx1"/>
                </a:solidFill>
                <a:effectLst/>
              </a:rPr>
              <a:t>Fluid mechanics flow equations and approximation levels </a:t>
            </a:r>
          </a:p>
          <a:p>
            <a:pPr marL="342900" indent="-342900">
              <a:buFont typeface="Arial" panose="020B0604020202020204" pitchFamily="34" charset="0"/>
              <a:buChar char="•"/>
            </a:pPr>
            <a:r>
              <a:rPr lang="en-US" dirty="0">
                <a:solidFill>
                  <a:schemeClr val="tx1"/>
                </a:solidFill>
                <a:effectLst/>
              </a:rPr>
              <a:t>Unstructured grid approaches:</a:t>
            </a:r>
          </a:p>
          <a:p>
            <a:pPr marL="726948" lvl="1" indent="-342900">
              <a:buFont typeface="Arial" panose="020B0604020202020204" pitchFamily="34" charset="0"/>
              <a:buChar char="•"/>
            </a:pPr>
            <a:r>
              <a:rPr lang="en-US" dirty="0">
                <a:solidFill>
                  <a:schemeClr val="tx1"/>
                </a:solidFill>
                <a:effectLst/>
              </a:rPr>
              <a:t>Finite volume: </a:t>
            </a:r>
            <a:r>
              <a:rPr lang="en-US" dirty="0">
                <a:solidFill>
                  <a:schemeClr val="tx1"/>
                </a:solidFill>
              </a:rPr>
              <a:t>Cell-centered, e</a:t>
            </a:r>
            <a:r>
              <a:rPr lang="en-US" dirty="0">
                <a:solidFill>
                  <a:schemeClr val="tx1"/>
                </a:solidFill>
                <a:effectLst/>
              </a:rPr>
              <a:t>dge/element-based; and Finite </a:t>
            </a:r>
            <a:r>
              <a:rPr lang="en-US" dirty="0">
                <a:solidFill>
                  <a:schemeClr val="tx1"/>
                </a:solidFill>
              </a:rPr>
              <a:t>E</a:t>
            </a:r>
            <a:r>
              <a:rPr lang="en-US" dirty="0">
                <a:solidFill>
                  <a:schemeClr val="tx1"/>
                </a:solidFill>
                <a:effectLst/>
              </a:rPr>
              <a:t>lement </a:t>
            </a:r>
            <a:r>
              <a:rPr lang="en-US" dirty="0">
                <a:solidFill>
                  <a:schemeClr val="tx1"/>
                </a:solidFill>
              </a:rPr>
              <a:t>M</a:t>
            </a:r>
            <a:r>
              <a:rPr lang="en-US" dirty="0">
                <a:solidFill>
                  <a:schemeClr val="tx1"/>
                </a:solidFill>
                <a:effectLst/>
              </a:rPr>
              <a:t>ethods (FEM)</a:t>
            </a:r>
          </a:p>
          <a:p>
            <a:pPr marL="726948" lvl="1" indent="-342900">
              <a:buFont typeface="Arial" panose="020B0604020202020204" pitchFamily="34" charset="0"/>
              <a:buChar char="•"/>
            </a:pPr>
            <a:r>
              <a:rPr lang="en-US" dirty="0">
                <a:solidFill>
                  <a:schemeClr val="tx1"/>
                </a:solidFill>
              </a:rPr>
              <a:t>Hands on experience with edge/element-based and FEM solver</a:t>
            </a:r>
            <a:endParaRPr lang="en-US" dirty="0">
              <a:solidFill>
                <a:schemeClr val="tx1"/>
              </a:solidFill>
              <a:effectLst/>
            </a:endParaRPr>
          </a:p>
          <a:p>
            <a:pPr marL="342900" indent="-342900">
              <a:buFont typeface="Arial" panose="020B0604020202020204" pitchFamily="34" charset="0"/>
              <a:buChar char="•"/>
            </a:pPr>
            <a:r>
              <a:rPr lang="en-US" dirty="0">
                <a:solidFill>
                  <a:schemeClr val="tx1"/>
                </a:solidFill>
                <a:effectLst/>
              </a:rPr>
              <a:t>Numerical methods for </a:t>
            </a:r>
            <a:r>
              <a:rPr lang="en-US" dirty="0">
                <a:solidFill>
                  <a:schemeClr val="tx1"/>
                </a:solidFill>
              </a:rPr>
              <a:t>low-Mach/i</a:t>
            </a:r>
            <a:r>
              <a:rPr lang="en-US" dirty="0">
                <a:solidFill>
                  <a:schemeClr val="tx1"/>
                </a:solidFill>
                <a:effectLst/>
              </a:rPr>
              <a:t>ncompressible flow </a:t>
            </a:r>
          </a:p>
          <a:p>
            <a:pPr marL="342900" indent="-342900">
              <a:buFont typeface="Arial" panose="020B0604020202020204" pitchFamily="34" charset="0"/>
              <a:buChar char="•"/>
            </a:pPr>
            <a:r>
              <a:rPr lang="en-US" dirty="0">
                <a:solidFill>
                  <a:schemeClr val="tx1"/>
                </a:solidFill>
                <a:effectLst/>
              </a:rPr>
              <a:t>Verification and Validation (V&amp;V) methodologies including Uncertainty Quantification (UQ) </a:t>
            </a:r>
            <a:endParaRPr lang="en-US" dirty="0">
              <a:solidFill>
                <a:schemeClr val="tx1"/>
              </a:solidFill>
            </a:endParaRPr>
          </a:p>
          <a:p>
            <a:pPr marL="342900" indent="-342900">
              <a:buFont typeface="Arial" panose="020B0604020202020204" pitchFamily="34" charset="0"/>
              <a:buChar char="•"/>
            </a:pPr>
            <a:r>
              <a:rPr lang="en-US" dirty="0">
                <a:solidFill>
                  <a:schemeClr val="tx1"/>
                </a:solidFill>
                <a:effectLst/>
              </a:rPr>
              <a:t>Extensions include: </a:t>
            </a:r>
          </a:p>
          <a:p>
            <a:pPr marL="726948" lvl="1" indent="-342900">
              <a:buFont typeface="Arial" panose="020B0604020202020204" pitchFamily="34" charset="0"/>
              <a:buChar char="•"/>
            </a:pPr>
            <a:r>
              <a:rPr lang="en-US" dirty="0">
                <a:solidFill>
                  <a:schemeClr val="tx1"/>
                </a:solidFill>
                <a:effectLst/>
              </a:rPr>
              <a:t>Variable-density flows</a:t>
            </a:r>
          </a:p>
          <a:p>
            <a:pPr marL="726948" lvl="1" indent="-342900">
              <a:buFont typeface="Arial" panose="020B0604020202020204" pitchFamily="34" charset="0"/>
              <a:buChar char="•"/>
            </a:pPr>
            <a:r>
              <a:rPr lang="en-US" dirty="0">
                <a:solidFill>
                  <a:schemeClr val="tx1"/>
                </a:solidFill>
                <a:effectLst/>
              </a:rPr>
              <a:t>High performance computing</a:t>
            </a:r>
          </a:p>
          <a:p>
            <a:pPr marL="726948" lvl="1" indent="-342900">
              <a:buFont typeface="Arial" panose="020B0604020202020204" pitchFamily="34" charset="0"/>
              <a:buChar char="•"/>
            </a:pPr>
            <a:r>
              <a:rPr lang="en-US" dirty="0">
                <a:solidFill>
                  <a:schemeClr val="tx1"/>
                </a:solidFill>
                <a:effectLst/>
              </a:rPr>
              <a:t>Volume of Fluid</a:t>
            </a:r>
          </a:p>
          <a:p>
            <a:pPr marL="726948" lvl="1" indent="-342900">
              <a:buFont typeface="Arial" panose="020B0604020202020204" pitchFamily="34" charset="0"/>
              <a:buChar char="•"/>
            </a:pPr>
            <a:r>
              <a:rPr lang="en-US" dirty="0">
                <a:solidFill>
                  <a:schemeClr val="tx1"/>
                </a:solidFill>
                <a:effectLst/>
              </a:rPr>
              <a:t>Move movement including sliding mesh and overset</a:t>
            </a:r>
          </a:p>
          <a:p>
            <a:pPr marL="726948" lvl="1" indent="-342900">
              <a:buFont typeface="Arial" panose="020B0604020202020204" pitchFamily="34" charset="0"/>
              <a:buChar char="•"/>
            </a:pPr>
            <a:r>
              <a:rPr lang="en-US" dirty="0">
                <a:solidFill>
                  <a:schemeClr val="tx1"/>
                </a:solidFill>
              </a:rPr>
              <a:t>Multiphysics couplings</a:t>
            </a:r>
          </a:p>
          <a:p>
            <a:pPr marL="726948" lvl="1" indent="-342900">
              <a:buFont typeface="Arial" panose="020B0604020202020204" pitchFamily="34" charset="0"/>
              <a:buChar char="•"/>
            </a:pPr>
            <a:r>
              <a:rPr lang="en-US" dirty="0">
                <a:solidFill>
                  <a:schemeClr val="tx1"/>
                </a:solidFill>
              </a:rPr>
              <a:t>….others</a:t>
            </a:r>
            <a:endParaRPr lang="en-US" dirty="0"/>
          </a:p>
        </p:txBody>
      </p:sp>
    </p:spTree>
    <p:extLst>
      <p:ext uri="{BB962C8B-B14F-4D97-AF65-F5344CB8AC3E}">
        <p14:creationId xmlns:p14="http://schemas.microsoft.com/office/powerpoint/2010/main" val="36036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Angles">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6809</TotalTime>
  <Words>2604</Words>
  <Application>Microsoft Macintosh PowerPoint</Application>
  <PresentationFormat>Widescreen</PresentationFormat>
  <Paragraphs>354</Paragraphs>
  <Slides>31</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Open Sans Light</vt:lpstr>
      <vt:lpstr>Open Sans bold</vt:lpstr>
      <vt:lpstr>Calibri</vt:lpstr>
      <vt:lpstr>Wingdings</vt:lpstr>
      <vt:lpstr>Open Sans</vt:lpstr>
      <vt:lpstr>Courier New</vt:lpstr>
      <vt:lpstr>Arial</vt:lpstr>
      <vt:lpstr>Sandia Angles</vt:lpstr>
      <vt:lpstr>ME469: Course Objectives</vt:lpstr>
      <vt:lpstr>Course Goal: Increased Proficiency in Numerical Approaches for Computational Fluid Dynamics</vt:lpstr>
      <vt:lpstr>Who Am I? Stefan P. Domino (he/him)</vt:lpstr>
      <vt:lpstr>Course Support</vt:lpstr>
      <vt:lpstr>Your Turn….</vt:lpstr>
      <vt:lpstr>What is CFD?</vt:lpstr>
      <vt:lpstr>Milestones in CFD</vt:lpstr>
      <vt:lpstr>Forecast Factory, Circa 2020</vt:lpstr>
      <vt:lpstr>CFD &amp; ME469/CME369</vt:lpstr>
      <vt:lpstr>Course Material</vt:lpstr>
      <vt:lpstr>Computational Simulations Tools Exercised</vt:lpstr>
      <vt:lpstr>Nalu: https://github.com/NaluCFD/Nalu </vt:lpstr>
      <vt:lpstr>Course Grading</vt:lpstr>
      <vt:lpstr>Labs and Projects:  Designed to Remove the Meshing Requirement of CFD</vt:lpstr>
      <vt:lpstr>Incoming Expectations</vt:lpstr>
      <vt:lpstr>Questions?</vt:lpstr>
      <vt:lpstr>Useful Abstractions</vt:lpstr>
      <vt:lpstr>Mappings: </vt:lpstr>
      <vt:lpstr>Qualification: Adequacy of the conceptual model to provide an acceptable level of agreement for the intended application</vt:lpstr>
      <vt:lpstr>PowerPoint Presentation</vt:lpstr>
      <vt:lpstr>PowerPoint Presentation</vt:lpstr>
      <vt:lpstr>Verification vs Validation (V&amp;V)? The Formal Lexicon </vt:lpstr>
      <vt:lpstr>The Construction of a Numerical Method:  Discretization and Solution</vt:lpstr>
      <vt:lpstr>The Construction of a Numerical Method:  Discretization and Solution</vt:lpstr>
      <vt:lpstr>The Construction of a Numerical Method:  Discretization and Solution</vt:lpstr>
      <vt:lpstr>Numerical Simulation Conundrum</vt:lpstr>
      <vt:lpstr>Numerical Simulation Conundrum</vt:lpstr>
      <vt:lpstr>Numerical Simulation Conundrum</vt:lpstr>
      <vt:lpstr>Numerical Simulation Conundrum</vt:lpstr>
      <vt:lpstr>Example 1: Vortex Street</vt:lpstr>
      <vt:lpstr>Example 2: Modeling a Luminaria – In the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Domino, Stefan Paul</cp:lastModifiedBy>
  <cp:revision>617</cp:revision>
  <cp:lastPrinted>2022-11-15T19:00:23Z</cp:lastPrinted>
  <dcterms:created xsi:type="dcterms:W3CDTF">2018-07-21T13:25:45Z</dcterms:created>
  <dcterms:modified xsi:type="dcterms:W3CDTF">2023-04-25T18:57:16Z</dcterms:modified>
</cp:coreProperties>
</file>